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rts/colors4.xml" ContentType="application/vnd.ms-office.chartcolorstyl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3.xml" ContentType="application/vnd.openxmlformats-officedocument.presentationml.slideLayout+xml"/>
  <Override PartName="/ppt/charts/chart13.xml" ContentType="application/vnd.openxmlformats-officedocument.drawingml.chart+xml"/>
  <Override PartName="/ppt/charts/chart15.xml" ContentType="application/vnd.openxmlformats-officedocument.drawingml.chart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harts/chart9.xml" ContentType="application/vnd.openxmlformats-officedocument.drawingml.chart+xml"/>
  <Override PartName="/ppt/charts/chart11.xml" ContentType="application/vnd.openxmlformats-officedocument.drawingml.chart+xml"/>
  <Override PartName="/ppt/charts/chart7.xml" ContentType="application/vnd.openxmlformats-officedocument.drawingml.chart+xml"/>
  <Default Extension="xlsx" ContentType="application/vnd.openxmlformats-officedocument.spreadsheetml.sheet"/>
  <Override PartName="/ppt/charts/chart3.xml" ContentType="application/vnd.openxmlformats-officedocument.drawingml.chart+xml"/>
  <Override PartName="/ppt/charts/chart5.xml" ContentType="application/vnd.openxmlformats-officedocument.drawingml.chart+xml"/>
  <Override PartName="/ppt/charts/style5.xml" ContentType="application/vnd.ms-office.chartstyl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style3.xml" ContentType="application/vnd.ms-office.chart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6.xml" ContentType="application/vnd.openxmlformats-officedocument.drawingml.chart+xml"/>
  <Override PartName="/ppt/charts/colors5.xml" ContentType="application/vnd.ms-office.chartcolor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4.xml" ContentType="application/vnd.openxmlformats-officedocument.drawingml.chart+xml"/>
  <Override PartName="/docProps/app.xml" ContentType="application/vnd.openxmlformats-officedocument.extended-properties+xml"/>
  <Override PartName="/ppt/charts/colors3.xml" ContentType="application/vnd.ms-office.chartcolorstyl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charts/chart8.xml" ContentType="application/vnd.openxmlformats-officedocument.drawingml.chart+xml"/>
  <Override PartName="/ppt/charts/chart12.xml" ContentType="application/vnd.openxmlformats-officedocument.drawingml.chart+xml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Override PartName="/ppt/charts/chart10.xml" ContentType="application/vnd.openxmlformats-officedocument.drawingml.chart+xml"/>
  <Default Extension="gif" ContentType="image/gif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charts/style4.xml" ContentType="application/vnd.ms-office.chartstyle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56" r:id="rId2"/>
    <p:sldId id="262" r:id="rId3"/>
    <p:sldId id="257" r:id="rId4"/>
    <p:sldId id="260" r:id="rId5"/>
    <p:sldId id="261" r:id="rId6"/>
    <p:sldId id="271" r:id="rId7"/>
    <p:sldId id="300" r:id="rId8"/>
    <p:sldId id="299" r:id="rId9"/>
    <p:sldId id="272" r:id="rId10"/>
    <p:sldId id="302" r:id="rId11"/>
    <p:sldId id="295" r:id="rId12"/>
    <p:sldId id="318" r:id="rId13"/>
    <p:sldId id="297" r:id="rId14"/>
    <p:sldId id="301" r:id="rId15"/>
    <p:sldId id="304" r:id="rId16"/>
    <p:sldId id="305" r:id="rId17"/>
    <p:sldId id="307" r:id="rId18"/>
    <p:sldId id="309" r:id="rId19"/>
    <p:sldId id="311" r:id="rId20"/>
    <p:sldId id="312" r:id="rId21"/>
    <p:sldId id="264" r:id="rId22"/>
    <p:sldId id="258" r:id="rId23"/>
    <p:sldId id="268" r:id="rId24"/>
    <p:sldId id="269" r:id="rId25"/>
    <p:sldId id="289" r:id="rId26"/>
    <p:sldId id="290" r:id="rId27"/>
    <p:sldId id="291" r:id="rId28"/>
    <p:sldId id="293" r:id="rId29"/>
    <p:sldId id="259" r:id="rId30"/>
    <p:sldId id="265" r:id="rId31"/>
    <p:sldId id="266" r:id="rId32"/>
    <p:sldId id="275" r:id="rId33"/>
    <p:sldId id="276" r:id="rId34"/>
    <p:sldId id="279" r:id="rId35"/>
    <p:sldId id="280" r:id="rId36"/>
    <p:sldId id="282" r:id="rId37"/>
    <p:sldId id="281" r:id="rId38"/>
    <p:sldId id="284" r:id="rId39"/>
    <p:sldId id="285" r:id="rId40"/>
    <p:sldId id="316" r:id="rId41"/>
    <p:sldId id="286" r:id="rId42"/>
    <p:sldId id="321" r:id="rId43"/>
    <p:sldId id="263" r:id="rId44"/>
    <p:sldId id="322" r:id="rId45"/>
    <p:sldId id="32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7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-Arbeitsblat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-Arbeitsblat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-Arbeitsblat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-Arbeitsblatt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14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15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16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-Arbeitsblat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-Arbeitsblat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00" b="1" dirty="0"/>
              <a:t>Medien als Informationsquellen</a:t>
            </a:r>
          </a:p>
        </c:rich>
      </c:tx>
      <c:layout/>
      <c:spPr>
        <a:noFill/>
        <a:ln>
          <a:noFill/>
        </a:ln>
        <a:effectLst/>
      </c:spPr>
    </c:title>
    <c:plotArea>
      <c:layout/>
      <c:lineChart>
        <c:grouping val="standard"/>
        <c:ser>
          <c:idx val="0"/>
          <c:order val="0"/>
          <c:tx>
            <c:strRef>
              <c:f>Tabelle1!$B$1</c:f>
              <c:strCache>
                <c:ptCount val="1"/>
                <c:pt idx="0">
                  <c:v>Internet</c:v>
                </c:pt>
              </c:strCache>
            </c:strRef>
          </c:tx>
          <c:spPr>
            <a:ln w="50800" cap="rnd" cmpd="sng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Tabelle1!$B$2:$B$10</c:f>
              <c:numCache>
                <c:formatCode>General</c:formatCode>
                <c:ptCount val="9"/>
                <c:pt idx="0">
                  <c:v>28</c:v>
                </c:pt>
                <c:pt idx="1">
                  <c:v>37</c:v>
                </c:pt>
                <c:pt idx="2">
                  <c:v>43</c:v>
                </c:pt>
                <c:pt idx="3">
                  <c:v>51</c:v>
                </c:pt>
                <c:pt idx="4">
                  <c:v>57</c:v>
                </c:pt>
                <c:pt idx="5">
                  <c:v>61</c:v>
                </c:pt>
                <c:pt idx="6">
                  <c:v>62</c:v>
                </c:pt>
                <c:pt idx="7">
                  <c:v>64</c:v>
                </c:pt>
                <c:pt idx="8">
                  <c:v>68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F4F-41DA-8A67-A619A51D9D9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Fernsehen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Tabelle1!$C$2:$C$10</c:f>
              <c:numCache>
                <c:formatCode>General</c:formatCode>
                <c:ptCount val="9"/>
                <c:pt idx="0">
                  <c:v>73</c:v>
                </c:pt>
                <c:pt idx="1">
                  <c:v>73</c:v>
                </c:pt>
                <c:pt idx="2">
                  <c:v>69</c:v>
                </c:pt>
                <c:pt idx="3">
                  <c:v>64</c:v>
                </c:pt>
                <c:pt idx="4">
                  <c:v>63</c:v>
                </c:pt>
                <c:pt idx="5">
                  <c:v>62</c:v>
                </c:pt>
                <c:pt idx="6">
                  <c:v>62</c:v>
                </c:pt>
                <c:pt idx="7">
                  <c:v>62</c:v>
                </c:pt>
                <c:pt idx="8">
                  <c:v>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F4F-41DA-8A67-A619A51D9D9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Zeitungen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Tabelle1!$D$2:$D$10</c:f>
              <c:numCache>
                <c:formatCode>General</c:formatCode>
                <c:ptCount val="9"/>
                <c:pt idx="0">
                  <c:v>61</c:v>
                </c:pt>
                <c:pt idx="1">
                  <c:v>60</c:v>
                </c:pt>
                <c:pt idx="2">
                  <c:v>53</c:v>
                </c:pt>
                <c:pt idx="3">
                  <c:v>50</c:v>
                </c:pt>
                <c:pt idx="4">
                  <c:v>49</c:v>
                </c:pt>
                <c:pt idx="5">
                  <c:v>48</c:v>
                </c:pt>
                <c:pt idx="6">
                  <c:v>48</c:v>
                </c:pt>
                <c:pt idx="7">
                  <c:v>47</c:v>
                </c:pt>
                <c:pt idx="8">
                  <c:v>47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4F-41DA-8A67-A619A51D9D9D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Zeitschriften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Tabelle1!$E$2:$E$10</c:f>
              <c:numCache>
                <c:formatCode>General</c:formatCode>
                <c:ptCount val="9"/>
                <c:pt idx="0">
                  <c:v>44</c:v>
                </c:pt>
                <c:pt idx="1">
                  <c:v>43</c:v>
                </c:pt>
                <c:pt idx="2">
                  <c:v>40</c:v>
                </c:pt>
                <c:pt idx="3">
                  <c:v>38</c:v>
                </c:pt>
                <c:pt idx="4">
                  <c:v>37</c:v>
                </c:pt>
                <c:pt idx="5">
                  <c:v>35</c:v>
                </c:pt>
                <c:pt idx="6">
                  <c:v>35</c:v>
                </c:pt>
                <c:pt idx="7">
                  <c:v>34</c:v>
                </c:pt>
                <c:pt idx="8">
                  <c:v>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4F-41DA-8A67-A619A51D9D9D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Radio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Tabelle1!$F$2:$F$10</c:f>
              <c:numCache>
                <c:formatCode>General</c:formatCode>
                <c:ptCount val="9"/>
                <c:pt idx="0">
                  <c:v>32</c:v>
                </c:pt>
                <c:pt idx="1">
                  <c:v>34</c:v>
                </c:pt>
                <c:pt idx="2">
                  <c:v>32</c:v>
                </c:pt>
                <c:pt idx="3">
                  <c:v>30</c:v>
                </c:pt>
                <c:pt idx="4">
                  <c:v>29</c:v>
                </c:pt>
                <c:pt idx="5">
                  <c:v>29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4F-41DA-8A67-A619A51D9D9D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Spezifische Zeitschriften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Tabelle1!$G$2:$G$10</c:f>
              <c:numCache>
                <c:formatCode>General</c:formatCode>
                <c:ptCount val="9"/>
                <c:pt idx="0">
                  <c:v>26</c:v>
                </c:pt>
                <c:pt idx="1">
                  <c:v>24</c:v>
                </c:pt>
                <c:pt idx="2">
                  <c:v>23</c:v>
                </c:pt>
                <c:pt idx="3">
                  <c:v>23</c:v>
                </c:pt>
                <c:pt idx="4">
                  <c:v>22</c:v>
                </c:pt>
                <c:pt idx="5">
                  <c:v>20</c:v>
                </c:pt>
                <c:pt idx="6">
                  <c:v>20</c:v>
                </c:pt>
                <c:pt idx="7">
                  <c:v>19</c:v>
                </c:pt>
                <c:pt idx="8">
                  <c:v>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6F4F-41DA-8A67-A619A51D9D9D}"/>
            </c:ext>
          </c:extLst>
        </c:ser>
        <c:marker val="1"/>
        <c:axId val="74161152"/>
        <c:axId val="74171136"/>
      </c:lineChart>
      <c:catAx>
        <c:axId val="7416115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4171136"/>
        <c:crosses val="autoZero"/>
        <c:auto val="1"/>
        <c:lblAlgn val="ctr"/>
        <c:lblOffset val="100"/>
      </c:catAx>
      <c:valAx>
        <c:axId val="74171136"/>
        <c:scaling>
          <c:orientation val="minMax"/>
          <c:max val="100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4161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1100783597702453"/>
          <c:y val="0.22686608119157839"/>
          <c:w val="0.17812259880558401"/>
          <c:h val="0.77280873147523821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/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style val="3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="0" dirty="0"/>
              <a:t>CO2</a:t>
            </a:r>
            <a:r>
              <a:rPr lang="de-DE" baseline="0" dirty="0"/>
              <a:t> Verbrauch in der Herstellung des jeweiligen Mediums in kg</a:t>
            </a:r>
            <a:endParaRPr lang="de-DE" dirty="0"/>
          </a:p>
        </c:rich>
      </c:tx>
      <c:layout>
        <c:manualLayout>
          <c:xMode val="edge"/>
          <c:yMode val="edge"/>
          <c:x val="0.1896527064551714"/>
          <c:y val="3.5331230283911691E-2"/>
        </c:manualLayout>
      </c:layout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2.4929492114471284E-2"/>
          <c:y val="0.15383921783599541"/>
          <c:w val="0.95812992125984264"/>
          <c:h val="0.59317161380064087"/>
        </c:manualLayout>
      </c:layout>
      <c:barChart>
        <c:barDir val="col"/>
        <c:grouping val="stacked"/>
        <c:ser>
          <c:idx val="0"/>
          <c:order val="0"/>
          <c:tx>
            <c:strRef>
              <c:f>Tabelle1!$B$1</c:f>
              <c:strCache>
                <c:ptCount val="1"/>
                <c:pt idx="0">
                  <c:v>1 Exemplar</c:v>
                </c:pt>
              </c:strCache>
            </c:strRef>
          </c:tx>
          <c:spPr>
            <a:solidFill>
              <a:schemeClr val="accent1">
                <a:tint val="43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8</c:v>
                </c:pt>
                <c:pt idx="1">
                  <c:v>0.9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6DA-42FE-AA17-170D4131368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 Exemplare</c:v>
                </c:pt>
              </c:strCache>
            </c:strRef>
          </c:tx>
          <c:spPr>
            <a:solidFill>
              <a:schemeClr val="accent1">
                <a:tint val="56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Tabelle1!$C$2:$C$3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6DA-42FE-AA17-170D4131368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3 Exemplare</c:v>
                </c:pt>
              </c:strCache>
            </c:strRef>
          </c:tx>
          <c:spPr>
            <a:solidFill>
              <a:schemeClr val="accent1">
                <a:tint val="69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Tabelle1!$D$2:$D$3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6DA-42FE-AA17-170D4131368F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4 Exemplare</c:v>
                </c:pt>
              </c:strCache>
            </c:strRef>
          </c:tx>
          <c:spPr>
            <a:solidFill>
              <a:schemeClr val="accent1">
                <a:tint val="81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Tabelle1!$E$2:$E$3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B6DA-42FE-AA17-170D4131368F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5 Exemplare</c:v>
                </c:pt>
              </c:strCache>
            </c:strRef>
          </c:tx>
          <c:spPr>
            <a:solidFill>
              <a:schemeClr val="accent1">
                <a:tint val="94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Tabelle1!$F$2:$F$3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B6DA-42FE-AA17-170D4131368F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6 Exemplare</c:v>
                </c:pt>
              </c:strCache>
            </c:strRef>
          </c:tx>
          <c:spPr>
            <a:solidFill>
              <a:schemeClr val="accent1">
                <a:shade val="93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Tabelle1!$G$2:$G$3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B6DA-42FE-AA17-170D4131368F}"/>
            </c:ext>
          </c:extLst>
        </c:ser>
        <c:ser>
          <c:idx val="6"/>
          <c:order val="6"/>
          <c:tx>
            <c:strRef>
              <c:f>Tabelle1!$H$1</c:f>
              <c:strCache>
                <c:ptCount val="1"/>
                <c:pt idx="0">
                  <c:v>7 Exemplare</c:v>
                </c:pt>
              </c:strCache>
            </c:strRef>
          </c:tx>
          <c:spPr>
            <a:solidFill>
              <a:schemeClr val="accent1">
                <a:shade val="80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Tabelle1!$H$2:$H$3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B6DA-42FE-AA17-170D4131368F}"/>
            </c:ext>
          </c:extLst>
        </c:ser>
        <c:ser>
          <c:idx val="7"/>
          <c:order val="7"/>
          <c:tx>
            <c:strRef>
              <c:f>Tabelle1!$I$1</c:f>
              <c:strCache>
                <c:ptCount val="1"/>
                <c:pt idx="0">
                  <c:v>8 Exemplare</c:v>
                </c:pt>
              </c:strCache>
            </c:strRef>
          </c:tx>
          <c:spPr>
            <a:solidFill>
              <a:schemeClr val="accent1">
                <a:shade val="68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Tabelle1!$I$2:$I$3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B6DA-42FE-AA17-170D4131368F}"/>
            </c:ext>
          </c:extLst>
        </c:ser>
        <c:ser>
          <c:idx val="8"/>
          <c:order val="8"/>
          <c:tx>
            <c:strRef>
              <c:f>Tabelle1!$J$1</c:f>
              <c:strCache>
                <c:ptCount val="1"/>
                <c:pt idx="0">
                  <c:v>9 Exemplare</c:v>
                </c:pt>
              </c:strCache>
            </c:strRef>
          </c:tx>
          <c:spPr>
            <a:solidFill>
              <a:schemeClr val="accent1">
                <a:shade val="55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Tabelle1!$J$2:$J$3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B6DA-42FE-AA17-170D4131368F}"/>
            </c:ext>
          </c:extLst>
        </c:ser>
        <c:ser>
          <c:idx val="9"/>
          <c:order val="9"/>
          <c:tx>
            <c:strRef>
              <c:f>Tabelle1!$K$1</c:f>
              <c:strCache>
                <c:ptCount val="1"/>
                <c:pt idx="0">
                  <c:v>10 Exemplare</c:v>
                </c:pt>
              </c:strCache>
            </c:strRef>
          </c:tx>
          <c:spPr>
            <a:solidFill>
              <a:schemeClr val="accent1">
                <a:shade val="42000"/>
              </a:schemeClr>
            </a:solidFill>
            <a:ln>
              <a:noFill/>
            </a:ln>
            <a:effectLst/>
          </c:spPr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Tabelle1!$K$2:$K$3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B6DA-42FE-AA17-170D4131368F}"/>
            </c:ext>
          </c:extLst>
        </c:ser>
        <c:overlap val="100"/>
        <c:axId val="96196096"/>
        <c:axId val="96197632"/>
      </c:barChart>
      <c:catAx>
        <c:axId val="96196096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197632"/>
        <c:crosses val="autoZero"/>
        <c:auto val="1"/>
        <c:lblAlgn val="ctr"/>
        <c:lblOffset val="100"/>
      </c:catAx>
      <c:valAx>
        <c:axId val="96197632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196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27800491815497"/>
          <c:w val="0.56545893719806761"/>
          <c:h val="9.4223105392583079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Das Alter der Nutzer</a:t>
            </a:r>
            <a:r>
              <a:rPr lang="de-DE" baseline="0" dirty="0"/>
              <a:t> </a:t>
            </a:r>
            <a:r>
              <a:rPr lang="de-DE" dirty="0"/>
              <a:t>von Streaming Diensten</a:t>
            </a:r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col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14-29 Jahre</c:v>
                </c:pt>
                <c:pt idx="1">
                  <c:v>30-49 Jahre</c:v>
                </c:pt>
                <c:pt idx="2">
                  <c:v>50-64 Jahre</c:v>
                </c:pt>
                <c:pt idx="3">
                  <c:v>65 Jahre und älter</c:v>
                </c:pt>
              </c:strCache>
            </c:strRef>
          </c:cat>
          <c:val>
            <c:numRef>
              <c:f>Tabelle1!$B$2:$B$5</c:f>
              <c:numCache>
                <c:formatCode>0%</c:formatCode>
                <c:ptCount val="4"/>
                <c:pt idx="0">
                  <c:v>0.92</c:v>
                </c:pt>
                <c:pt idx="1">
                  <c:v>0.91</c:v>
                </c:pt>
                <c:pt idx="2">
                  <c:v>0.63000000000000034</c:v>
                </c:pt>
                <c:pt idx="3">
                  <c:v>0.27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CBA-42A1-8B11-D919F63484F6}"/>
            </c:ext>
          </c:extLst>
        </c:ser>
        <c:dLbls>
          <c:showVal val="1"/>
        </c:dLbls>
        <c:gapWidth val="65"/>
        <c:axId val="96087040"/>
        <c:axId val="96088832"/>
      </c:barChart>
      <c:catAx>
        <c:axId val="9608704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088832"/>
        <c:crosses val="autoZero"/>
        <c:auto val="1"/>
        <c:lblAlgn val="ctr"/>
        <c:lblOffset val="100"/>
      </c:catAx>
      <c:valAx>
        <c:axId val="9608883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tickLblPos val="none"/>
        <c:crossAx val="96087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Welche Endgeräte werden für Videostreams genutzt?</a:t>
            </a:r>
          </a:p>
        </c:rich>
      </c:tx>
      <c:spPr>
        <a:noFill/>
        <a:ln>
          <a:noFill/>
        </a:ln>
        <a:effectLst/>
      </c:spPr>
    </c:title>
    <c:plotArea>
      <c:layout/>
      <c:barChart>
        <c:barDir val="col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Anzahl der Befragten in %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PC/Laptop</c:v>
                </c:pt>
                <c:pt idx="1">
                  <c:v>Fernsehgerät /SmartTV</c:v>
                </c:pt>
                <c:pt idx="2">
                  <c:v>Smartphone</c:v>
                </c:pt>
                <c:pt idx="3">
                  <c:v>Tablet 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73</c:v>
                </c:pt>
                <c:pt idx="1">
                  <c:v>71</c:v>
                </c:pt>
                <c:pt idx="2">
                  <c:v>64</c:v>
                </c:pt>
                <c:pt idx="3">
                  <c:v>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175-4F10-8CA0-39F7CAB59470}"/>
            </c:ext>
          </c:extLst>
        </c:ser>
        <c:dLbls>
          <c:showVal val="1"/>
        </c:dLbls>
        <c:gapWidth val="65"/>
        <c:axId val="96344704"/>
        <c:axId val="96354688"/>
      </c:barChart>
      <c:catAx>
        <c:axId val="96344704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354688"/>
        <c:crosses val="autoZero"/>
        <c:auto val="1"/>
        <c:lblAlgn val="ctr"/>
        <c:lblOffset val="100"/>
      </c:catAx>
      <c:valAx>
        <c:axId val="96354688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tickLblPos val="none"/>
        <c:crossAx val="96344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Weshalb nutzen Sie keine Streamig-Dienste?</a:t>
            </a:r>
          </a:p>
        </c:rich>
      </c:tx>
      <c:layout>
        <c:manualLayout>
          <c:xMode val="edge"/>
          <c:yMode val="edge"/>
          <c:x val="1.7617920730383884E-2"/>
          <c:y val="9.8914373263615588E-2"/>
        </c:manualLayout>
      </c:layout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0.32951292510867664"/>
          <c:y val="0.17389204406846076"/>
          <c:w val="0.7610564714566932"/>
          <c:h val="0.7705452281898858"/>
        </c:manualLayout>
      </c:layout>
      <c:barChart>
        <c:barDir val="bar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Prozentanteil der Gründe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Tabelle1!$A$2:$A$11</c:f>
              <c:strCache>
                <c:ptCount val="10"/>
                <c:pt idx="0">
                  <c:v>Der Preis ist mir zu hoch</c:v>
                </c:pt>
                <c:pt idx="1">
                  <c:v>Die Bedienung ist mir zu kompliziert</c:v>
                </c:pt>
                <c:pt idx="2">
                  <c:v>Die Anmeldung ist mir zu kompliziert</c:v>
                </c:pt>
                <c:pt idx="3">
                  <c:v>Unzureichende Übertragungsqualität</c:v>
                </c:pt>
                <c:pt idx="4">
                  <c:v>Ich möchte Musik- oder Filmtitel gern besitzen</c:v>
                </c:pt>
                <c:pt idx="5">
                  <c:v>Ich kenne keine Streaming-Anbieter</c:v>
                </c:pt>
                <c:pt idx="6">
                  <c:v>Aus Datenschutzgründen</c:v>
                </c:pt>
                <c:pt idx="7">
                  <c:v>Zu kleine Auswahl an Musik- oder Filmtiteln</c:v>
                </c:pt>
                <c:pt idx="8">
                  <c:v>Sonstige Gründe</c:v>
                </c:pt>
                <c:pt idx="9">
                  <c:v>Weiß nicht/ keine Angabe</c:v>
                </c:pt>
              </c:strCache>
            </c:strRef>
          </c:cat>
          <c:val>
            <c:numRef>
              <c:f>Tabelle1!$B$2:$B$11</c:f>
              <c:numCache>
                <c:formatCode>0%</c:formatCode>
                <c:ptCount val="10"/>
                <c:pt idx="0">
                  <c:v>0.32000000000000017</c:v>
                </c:pt>
                <c:pt idx="1">
                  <c:v>0.27</c:v>
                </c:pt>
                <c:pt idx="2">
                  <c:v>0.22</c:v>
                </c:pt>
                <c:pt idx="3">
                  <c:v>0.19</c:v>
                </c:pt>
                <c:pt idx="4">
                  <c:v>0.13</c:v>
                </c:pt>
                <c:pt idx="5">
                  <c:v>0.11</c:v>
                </c:pt>
                <c:pt idx="6">
                  <c:v>8.0000000000000043E-2</c:v>
                </c:pt>
                <c:pt idx="7">
                  <c:v>3.0000000000000002E-2</c:v>
                </c:pt>
                <c:pt idx="8">
                  <c:v>0.27</c:v>
                </c:pt>
                <c:pt idx="9">
                  <c:v>3.0000000000000002E-2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672-4585-B386-9D16B6256CCC}"/>
            </c:ext>
          </c:extLst>
        </c:ser>
        <c:gapWidth val="182"/>
        <c:axId val="96505216"/>
        <c:axId val="96507008"/>
      </c:barChart>
      <c:catAx>
        <c:axId val="96505216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507008"/>
        <c:crosses val="autoZero"/>
        <c:auto val="1"/>
        <c:lblAlgn val="ctr"/>
        <c:lblOffset val="100"/>
      </c:catAx>
      <c:valAx>
        <c:axId val="96507008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505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Spotify</a:t>
            </a:r>
            <a:endParaRPr lang="de-DE" dirty="0"/>
          </a:p>
        </c:rich>
      </c:tx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7.656003937007877E-2"/>
          <c:y val="0.17695071500057116"/>
          <c:w val="0.92031496062992091"/>
          <c:h val="0.80592810002902959"/>
        </c:manualLayout>
      </c:layout>
      <c:barChart>
        <c:barDir val="col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Mio.$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243</c:v>
                </c:pt>
                <c:pt idx="1">
                  <c:v>575</c:v>
                </c:pt>
                <c:pt idx="2">
                  <c:v>747</c:v>
                </c:pt>
                <c:pt idx="3">
                  <c:v>1300</c:v>
                </c:pt>
                <c:pt idx="4">
                  <c:v>2120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43F-4621-822D-91116500820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ind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Tabelle1!$A$2:$A$6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-59</c:v>
                </c:pt>
                <c:pt idx="1">
                  <c:v>-78</c:v>
                </c:pt>
                <c:pt idx="2">
                  <c:v>-68</c:v>
                </c:pt>
                <c:pt idx="3">
                  <c:v>-177</c:v>
                </c:pt>
                <c:pt idx="4">
                  <c:v>-188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43F-4621-822D-91116500820F}"/>
            </c:ext>
          </c:extLst>
        </c:ser>
        <c:gapWidth val="219"/>
        <c:axId val="100879360"/>
        <c:axId val="100901632"/>
      </c:barChart>
      <c:catAx>
        <c:axId val="10087936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0901632"/>
        <c:crosses val="autoZero"/>
        <c:auto val="1"/>
        <c:lblAlgn val="ctr"/>
        <c:lblOffset val="100"/>
      </c:catAx>
      <c:valAx>
        <c:axId val="100901632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0879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Pandora</a:t>
            </a:r>
          </a:p>
        </c:rich>
      </c:tx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0.1152139879866151"/>
          <c:y val="0.13532067222039518"/>
          <c:w val="0.8524954459206987"/>
          <c:h val="0.75119162256097782"/>
        </c:manualLayout>
      </c:layout>
      <c:barChart>
        <c:barDir val="col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 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267</c:v>
                </c:pt>
                <c:pt idx="1">
                  <c:v>410</c:v>
                </c:pt>
                <c:pt idx="2">
                  <c:v>638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72B-4C75-B1C1-5D93F7506293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-9</c:v>
                </c:pt>
                <c:pt idx="1">
                  <c:v>-36</c:v>
                </c:pt>
                <c:pt idx="2">
                  <c:v>-41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72B-4C75-B1C1-5D93F7506293}"/>
            </c:ext>
          </c:extLst>
        </c:ser>
        <c:gapWidth val="219"/>
        <c:overlap val="-27"/>
        <c:axId val="101018240"/>
        <c:axId val="101032320"/>
      </c:barChart>
      <c:catAx>
        <c:axId val="10101824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1032320"/>
        <c:crosses val="autoZero"/>
        <c:auto val="1"/>
        <c:lblAlgn val="ctr"/>
        <c:lblOffset val="100"/>
      </c:catAx>
      <c:valAx>
        <c:axId val="10103232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1018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Netflix</a:t>
            </a:r>
            <a:endParaRPr lang="de-DE" dirty="0"/>
          </a:p>
        </c:rich>
      </c:tx>
      <c:spPr>
        <a:noFill/>
        <a:ln>
          <a:noFill/>
        </a:ln>
        <a:effectLst/>
      </c:spPr>
    </c:title>
    <c:plotArea>
      <c:layout/>
      <c:barChart>
        <c:barDir val="col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Mio. 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1000</c:v>
                </c:pt>
                <c:pt idx="1">
                  <c:v>1175</c:v>
                </c:pt>
                <c:pt idx="2">
                  <c:v>1486</c:v>
                </c:pt>
                <c:pt idx="3">
                  <c:v>1820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D57-4D74-8055-69ADC904AD3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2.7</c:v>
                </c:pt>
                <c:pt idx="1">
                  <c:v>48.4</c:v>
                </c:pt>
                <c:pt idx="2">
                  <c:v>83.4</c:v>
                </c:pt>
                <c:pt idx="3">
                  <c:v>43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D57-4D74-8055-69ADC904AD34}"/>
            </c:ext>
          </c:extLst>
        </c:ser>
        <c:gapWidth val="219"/>
        <c:overlap val="-27"/>
        <c:axId val="100977280"/>
        <c:axId val="100983168"/>
      </c:barChart>
      <c:catAx>
        <c:axId val="10097728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0983168"/>
        <c:crosses val="autoZero"/>
        <c:auto val="1"/>
        <c:lblAlgn val="ctr"/>
        <c:lblOffset val="100"/>
      </c:catAx>
      <c:valAx>
        <c:axId val="10098316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097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Internet</a:t>
            </a:r>
          </a:p>
        </c:rich>
      </c:tx>
      <c:layout/>
      <c:spPr>
        <a:noFill/>
        <a:ln>
          <a:noFill/>
        </a:ln>
        <a:effectLst/>
      </c:spPr>
    </c:title>
    <c:plotArea>
      <c:layout/>
      <c:lineChart>
        <c:grouping val="standard"/>
        <c:ser>
          <c:idx val="0"/>
          <c:order val="0"/>
          <c:tx>
            <c:strRef>
              <c:f>Tabelle1!$B$1</c:f>
              <c:strCache>
                <c:ptCount val="1"/>
                <c:pt idx="0">
                  <c:v>Anteil der Nutzer in %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6.6252473347590712E-2"/>
                  <c:y val="4.086099493994729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8.3925968332772022E-2"/>
                      <c:h val="9.809557428083040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9F0-4A77-93C5-03C40714A7EB}"/>
                </c:ext>
              </c:extLst>
            </c:dLbl>
            <c:dLbl>
              <c:idx val="1"/>
              <c:layout>
                <c:manualLayout>
                  <c:x val="-5.8375830073028774E-2"/>
                  <c:y val="4.086099493994729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D9F0-4A77-93C5-03C40714A7EB}"/>
                </c:ext>
              </c:extLst>
            </c:dLbl>
            <c:dLbl>
              <c:idx val="2"/>
              <c:layout>
                <c:manualLayout>
                  <c:x val="-5.9306972695408397E-2"/>
                  <c:y val="4.086099493994734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D9F0-4A77-93C5-03C40714A7EB}"/>
                </c:ext>
              </c:extLst>
            </c:dLbl>
            <c:dLbl>
              <c:idx val="3"/>
              <c:layout>
                <c:manualLayout>
                  <c:x val="-5.9168175614372896E-2"/>
                  <c:y val="4.086099493994729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F0-4A77-93C5-03C40714A7EB}"/>
                </c:ext>
              </c:extLst>
            </c:dLbl>
            <c:dLbl>
              <c:idx val="4"/>
              <c:layout>
                <c:manualLayout>
                  <c:x val="-3.5647716979272805E-2"/>
                  <c:y val="4.669827993136826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9F0-4A77-93C5-03C40714A7EB}"/>
                </c:ext>
              </c:extLst>
            </c:dLbl>
            <c:dLbl>
              <c:idx val="5"/>
              <c:layout>
                <c:manualLayout>
                  <c:x val="-6.6252473347590712E-2"/>
                  <c:y val="3.502370994852614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7.9299398964923509E-2"/>
                      <c:h val="6.30718643323042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9F0-4A77-93C5-03C40714A7EB}"/>
                </c:ext>
              </c:extLst>
            </c:dLbl>
            <c:dLbl>
              <c:idx val="6"/>
              <c:layout>
                <c:manualLayout>
                  <c:x val="-6.0000958100585623E-2"/>
                  <c:y val="3.502370994852618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9F0-4A77-93C5-03C40714A7EB}"/>
                </c:ext>
              </c:extLst>
            </c:dLbl>
            <c:dLbl>
              <c:idx val="7"/>
              <c:layout>
                <c:manualLayout>
                  <c:x val="-5.2298448696719076E-2"/>
                  <c:y val="3.502370994852614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F0-4A77-93C5-03C40714A7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noFill/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41.7</c:v>
                </c:pt>
                <c:pt idx="1">
                  <c:v>52.7</c:v>
                </c:pt>
                <c:pt idx="2">
                  <c:v>58.2</c:v>
                </c:pt>
                <c:pt idx="3">
                  <c:v>65.099999999999994</c:v>
                </c:pt>
                <c:pt idx="4">
                  <c:v>72</c:v>
                </c:pt>
                <c:pt idx="5">
                  <c:v>75.599999999999994</c:v>
                </c:pt>
                <c:pt idx="6">
                  <c:v>76.8</c:v>
                </c:pt>
                <c:pt idx="7">
                  <c:v>77.599999999999994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C00-4312-B48F-72D5F2F323D5}"/>
            </c:ext>
          </c:extLst>
        </c:ser>
        <c:dLbls>
          <c:showVal val="1"/>
        </c:dLbls>
        <c:marker val="1"/>
        <c:axId val="75371264"/>
        <c:axId val="75372800"/>
      </c:lineChart>
      <c:catAx>
        <c:axId val="75371264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5372800"/>
        <c:crosses val="autoZero"/>
        <c:auto val="1"/>
        <c:lblAlgn val="ctr"/>
        <c:lblOffset val="100"/>
      </c:catAx>
      <c:valAx>
        <c:axId val="7537280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tickLblPos val="none"/>
        <c:crossAx val="75371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Nutzung in Minuten pro Tag im Durschnitt</a:t>
            </a:r>
          </a:p>
        </c:rich>
      </c:tx>
      <c:layout/>
      <c:spPr>
        <a:noFill/>
        <a:ln>
          <a:noFill/>
        </a:ln>
        <a:effectLst/>
      </c:spPr>
    </c:title>
    <c:plotArea>
      <c:layout/>
      <c:lineChart>
        <c:grouping val="standard"/>
        <c:ser>
          <c:idx val="0"/>
          <c:order val="0"/>
          <c:tx>
            <c:strRef>
              <c:f>Tabelle1!$B$1</c:f>
              <c:strCache>
                <c:ptCount val="1"/>
                <c:pt idx="0">
                  <c:v>Nutzung in Minuten pro Tag im Durschnitt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5.8873517857192526E-2"/>
                  <c:y val="3.2392640540467844E-2"/>
                </c:manualLayout>
              </c:layout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FAC-4BFA-BF77-387EAADF9F65}"/>
                </c:ext>
              </c:extLst>
            </c:dLbl>
            <c:dLbl>
              <c:idx val="1"/>
              <c:layout>
                <c:manualLayout>
                  <c:x val="-4.9373190444554509E-2"/>
                  <c:y val="2.9447855036788949E-2"/>
                </c:manualLayout>
              </c:layout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AC-4BFA-BF77-387EAADF9F65}"/>
                </c:ext>
              </c:extLst>
            </c:dLbl>
            <c:dLbl>
              <c:idx val="2"/>
              <c:layout>
                <c:manualLayout>
                  <c:x val="-5.2916156552879026E-2"/>
                  <c:y val="3.8282211547825552E-2"/>
                </c:manualLayout>
              </c:layout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AC-4BFA-BF77-387EAADF9F65}"/>
                </c:ext>
              </c:extLst>
            </c:dLbl>
            <c:dLbl>
              <c:idx val="3"/>
              <c:layout>
                <c:manualLayout>
                  <c:x val="-4.7286604991047428E-2"/>
                  <c:y val="4.1226997051504434E-2"/>
                </c:manualLayout>
              </c:layout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AC-4BFA-BF77-387EAADF9F65}"/>
                </c:ext>
              </c:extLst>
            </c:dLbl>
            <c:dLbl>
              <c:idx val="4"/>
              <c:layout>
                <c:manualLayout>
                  <c:x val="-5.1302323974507506E-2"/>
                  <c:y val="4.1226997051504531E-2"/>
                </c:manualLayout>
              </c:layout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AC-4BFA-BF77-387EAADF9F65}"/>
                </c:ext>
              </c:extLst>
            </c:dLbl>
            <c:dLbl>
              <c:idx val="5"/>
              <c:layout>
                <c:manualLayout>
                  <c:x val="-5.2310969335989818E-2"/>
                  <c:y val="4.4171782555183427E-2"/>
                </c:manualLayout>
              </c:layout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AC-4BFA-BF77-387EAADF9F65}"/>
                </c:ext>
              </c:extLst>
            </c:dLbl>
            <c:dLbl>
              <c:idx val="6"/>
              <c:layout>
                <c:manualLayout>
                  <c:x val="-5.8955321378635454E-2"/>
                  <c:y val="3.8282211547825656E-2"/>
                </c:manualLayout>
              </c:layout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AC-4BFA-BF77-387EAADF9F65}"/>
                </c:ext>
              </c:extLst>
            </c:dLbl>
            <c:dLbl>
              <c:idx val="7"/>
              <c:layout>
                <c:manualLayout>
                  <c:x val="-5.5653794789910081E-2"/>
                  <c:y val="3.8282211547825656E-2"/>
                </c:manualLayout>
              </c:layout>
              <c:dLblPos val="r"/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AC-4BFA-BF77-387EAADF9F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35</c:v>
                </c:pt>
                <c:pt idx="1">
                  <c:v>43</c:v>
                </c:pt>
                <c:pt idx="2">
                  <c:v>48</c:v>
                </c:pt>
                <c:pt idx="3">
                  <c:v>58</c:v>
                </c:pt>
                <c:pt idx="4">
                  <c:v>77</c:v>
                </c:pt>
                <c:pt idx="5">
                  <c:v>83</c:v>
                </c:pt>
                <c:pt idx="6">
                  <c:v>111</c:v>
                </c:pt>
                <c:pt idx="7">
                  <c:v>109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1AB-476B-BF67-BE2A462C6828}"/>
            </c:ext>
          </c:extLst>
        </c:ser>
        <c:dLbls>
          <c:showVal val="1"/>
        </c:dLbls>
        <c:marker val="1"/>
        <c:axId val="75724672"/>
        <c:axId val="75726208"/>
      </c:lineChart>
      <c:catAx>
        <c:axId val="7572467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5726208"/>
        <c:crosses val="autoZero"/>
        <c:auto val="1"/>
        <c:lblAlgn val="ctr"/>
        <c:lblOffset val="100"/>
      </c:catAx>
      <c:valAx>
        <c:axId val="7572620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tickLblPos val="none"/>
        <c:crossAx val="75724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/>
          <a:lstStyle/>
          <a:p>
            <a:pPr algn="l">
              <a:defRPr/>
            </a:pPr>
            <a:r>
              <a:rPr lang="en-US" sz="2000" dirty="0"/>
              <a:t>In</a:t>
            </a:r>
            <a:r>
              <a:rPr lang="en-US" sz="2000" baseline="0" dirty="0"/>
              <a:t> Deutschland </a:t>
            </a:r>
            <a:r>
              <a:rPr lang="en-US" sz="2000" baseline="0" dirty="0" err="1"/>
              <a:t>gibt</a:t>
            </a:r>
            <a:r>
              <a:rPr lang="en-US" sz="2000" baseline="0" dirty="0"/>
              <a:t> </a:t>
            </a:r>
            <a:r>
              <a:rPr lang="en-US" sz="2000" baseline="0" dirty="0" err="1"/>
              <a:t>es</a:t>
            </a:r>
            <a:r>
              <a:rPr lang="en-US" sz="2000" baseline="0" dirty="0"/>
              <a:t> </a:t>
            </a:r>
            <a:r>
              <a:rPr lang="en-US" sz="2000" baseline="0" dirty="0" err="1"/>
              <a:t>immer</a:t>
            </a:r>
            <a:r>
              <a:rPr lang="en-US" sz="2000" baseline="0" dirty="0"/>
              <a:t> </a:t>
            </a:r>
            <a:r>
              <a:rPr lang="en-US" sz="2000" baseline="0" dirty="0" err="1"/>
              <a:t>weniger</a:t>
            </a:r>
            <a:r>
              <a:rPr lang="en-US" sz="2000" baseline="0" dirty="0"/>
              <a:t> </a:t>
            </a:r>
            <a:r>
              <a:rPr lang="en-US" sz="2000" baseline="0" dirty="0" err="1"/>
              <a:t>Tageszeitungen</a:t>
            </a:r>
            <a:endParaRPr lang="en-US" sz="2000" baseline="0" dirty="0"/>
          </a:p>
          <a:p>
            <a:pPr algn="l">
              <a:defRPr/>
            </a:pP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Anzahl</a:t>
            </a:r>
            <a:r>
              <a:rPr lang="en-US" sz="2000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der</a:t>
            </a:r>
            <a:r>
              <a:rPr lang="en-US" sz="2000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Tageszeitungen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c:rich>
      </c:tx>
      <c:layout>
        <c:manualLayout>
          <c:xMode val="edge"/>
          <c:yMode val="edge"/>
          <c:x val="8.0048707361872168E-2"/>
          <c:y val="0"/>
        </c:manualLayout>
      </c:layout>
    </c:title>
    <c:plotArea>
      <c:layout>
        <c:manualLayout>
          <c:layoutTarget val="inner"/>
          <c:xMode val="edge"/>
          <c:yMode val="edge"/>
          <c:x val="7.2396855265481633E-2"/>
          <c:y val="0.12858450833180737"/>
          <c:w val="0.92032689468503959"/>
          <c:h val="0.78612304465286387"/>
        </c:manualLayout>
      </c:layout>
      <c:barChart>
        <c:barDir val="col"/>
        <c:grouping val="stacked"/>
        <c:ser>
          <c:idx val="0"/>
          <c:order val="0"/>
          <c:tx>
            <c:strRef>
              <c:f>Tabelle1!$B$1</c:f>
              <c:strCache>
                <c:ptCount val="1"/>
                <c:pt idx="0">
                  <c:v>
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0000"/>
                    <a:lumMod val="104000"/>
                  </a:schemeClr>
                </a:gs>
                <a:gs pos="100000">
                  <a:schemeClr val="accent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accent1">
                  <a:tint val="60000"/>
                </a:schemeClr>
              </a:solidFill>
              <a:prstDash val="solid"/>
            </a:ln>
            <a:effectLst/>
          </c:spPr>
          <c:dPt>
            <c:idx val="0"/>
            <c:spPr>
              <a:gradFill rotWithShape="1">
                <a:gsLst>
                  <a:gs pos="0">
                    <a:schemeClr val="dk1">
                      <a:tint val="60000"/>
                      <a:lumMod val="104000"/>
                    </a:schemeClr>
                  </a:gs>
                  <a:gs pos="100000">
                    <a:schemeClr val="dk1">
                      <a:tint val="84000"/>
                    </a:schemeClr>
                  </a:gs>
                </a:gsLst>
                <a:lin ang="5400000" scaled="0"/>
              </a:gradFill>
              <a:ln w="9525" cap="rnd" cmpd="sng" algn="ctr">
                <a:solidFill>
                  <a:schemeClr val="dk1">
                    <a:tint val="60000"/>
                  </a:schemeClr>
                </a:solidFill>
                <a:prstDash val="solid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1E35-4A30-B300-9873A60EBB49}"/>
              </c:ext>
            </c:extLst>
          </c:dPt>
          <c:dPt>
            <c:idx val="1"/>
            <c:spPr>
              <a:gradFill rotWithShape="1">
                <a:gsLst>
                  <a:gs pos="0">
                    <a:schemeClr val="accent1">
                      <a:tint val="96000"/>
                      <a:lumMod val="102000"/>
                    </a:schemeClr>
                  </a:gs>
                  <a:gs pos="100000">
                    <a:schemeClr val="accent1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 w="9525" cap="rnd" cmpd="sng" algn="ctr">
                <a:solidFill>
                  <a:schemeClr val="accent1">
                    <a:tint val="60000"/>
                  </a:schemeClr>
                </a:solidFill>
                <a:prstDash val="solid"/>
              </a:ln>
              <a:effectLst>
                <a:reflection blurRad="12700" stA="26000" endPos="32000" dist="12700" dir="5400000" sy="-100000" rotWithShape="0"/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E35-4A30-B300-9873A60EBB49}"/>
              </c:ext>
            </c:extLst>
          </c:dPt>
          <c:dLbls>
            <c:spPr>
              <a:noFill/>
              <a:ln>
                <a:noFill/>
              </a:ln>
              <a:effectLst/>
            </c:sp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Tabelle1!$A$2:$A$5</c:f>
              <c:numCache>
                <c:formatCode>General</c:formatCode>
                <c:ptCount val="4"/>
                <c:pt idx="0">
                  <c:v>1992</c:v>
                </c:pt>
                <c:pt idx="1">
                  <c:v>2002</c:v>
                </c:pt>
                <c:pt idx="2">
                  <c:v>2012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426</c:v>
                </c:pt>
                <c:pt idx="1">
                  <c:v>385</c:v>
                </c:pt>
                <c:pt idx="2">
                  <c:v>333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E35-4A30-B300-9873A60EBB49}"/>
            </c:ext>
          </c:extLst>
        </c:ser>
        <c:overlap val="100"/>
        <c:axId val="99535872"/>
        <c:axId val="99538048"/>
      </c:barChart>
      <c:catAx>
        <c:axId val="99535872"/>
        <c:scaling>
          <c:orientation val="minMax"/>
        </c:scaling>
        <c:axPos val="b"/>
        <c:numFmt formatCode="General" sourceLinked="1"/>
        <c:tickLblPos val="nextTo"/>
        <c:crossAx val="99538048"/>
        <c:crosses val="autoZero"/>
        <c:auto val="1"/>
        <c:lblAlgn val="ctr"/>
        <c:lblOffset val="100"/>
      </c:catAx>
      <c:valAx>
        <c:axId val="99538048"/>
        <c:scaling>
          <c:orientation val="minMax"/>
        </c:scaling>
        <c:axPos val="l"/>
        <c:majorGridlines/>
        <c:numFmt formatCode="General" sourceLinked="1"/>
        <c:tickLblPos val="nextTo"/>
        <c:crossAx val="99535872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800"/>
      </a:pPr>
      <a:endParaRPr lang="de-DE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style val="27"/>
  <c:chart>
    <c:autoTitleDeleted val="1"/>
    <c:plotArea>
      <c:layout>
        <c:manualLayout>
          <c:layoutTarget val="inner"/>
          <c:xMode val="edge"/>
          <c:yMode val="edge"/>
          <c:x val="4.4068958593290596E-2"/>
          <c:y val="4.2897677563031922E-2"/>
          <c:w val="0.93650177607580498"/>
          <c:h val="0.77362542750338104"/>
        </c:manualLayout>
      </c:layout>
      <c:lineChart>
        <c:grouping val="standard"/>
        <c:ser>
          <c:idx val="0"/>
          <c:order val="0"/>
          <c:tx>
            <c:strRef>
              <c:f>Tabelle1!$B$1</c:f>
              <c:strCache>
                <c:ptCount val="1"/>
                <c:pt idx="0">
                  <c:v>Täglich verkaufte Auflage der Tageszeitungen (in Millionen)</c:v>
                </c:pt>
              </c:strCache>
            </c:strRef>
          </c:tx>
          <c:marker>
            <c:spPr>
              <a:ln w="31750"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200" b="0" i="1"/>
                </a:pPr>
                <a:endParaRPr lang="de-DE"/>
              </a:p>
            </c:txPr>
            <c:dLblPos val="t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Tabelle1!$A$2:$A$11</c:f>
              <c:numCache>
                <c:formatCode>General</c:formatCode>
                <c:ptCount val="10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</c:numCache>
            </c:numRef>
          </c:cat>
          <c:val>
            <c:numRef>
              <c:f>Tabelle1!$B$2:$B$11</c:f>
              <c:numCache>
                <c:formatCode>General</c:formatCode>
                <c:ptCount val="10"/>
                <c:pt idx="0">
                  <c:v>22.6</c:v>
                </c:pt>
                <c:pt idx="1">
                  <c:v>21.7</c:v>
                </c:pt>
                <c:pt idx="2">
                  <c:v>21.7</c:v>
                </c:pt>
                <c:pt idx="3">
                  <c:v>21</c:v>
                </c:pt>
                <c:pt idx="4">
                  <c:v>20.8</c:v>
                </c:pt>
                <c:pt idx="5">
                  <c:v>20</c:v>
                </c:pt>
                <c:pt idx="6">
                  <c:v>19.95</c:v>
                </c:pt>
                <c:pt idx="7">
                  <c:v>19.399999999999999</c:v>
                </c:pt>
                <c:pt idx="8">
                  <c:v>18.8</c:v>
                </c:pt>
                <c:pt idx="9">
                  <c:v>18.399999999999999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E1-470F-8E78-9CE2F0CFF8E6}"/>
            </c:ext>
          </c:extLst>
        </c:ser>
        <c:dLbls>
          <c:showVal val="1"/>
        </c:dLbls>
        <c:marker val="1"/>
        <c:axId val="67688704"/>
        <c:axId val="76173312"/>
      </c:lineChart>
      <c:catAx>
        <c:axId val="67688704"/>
        <c:scaling>
          <c:orientation val="minMax"/>
        </c:scaling>
        <c:axPos val="b"/>
        <c:numFmt formatCode="General" sourceLinked="1"/>
        <c:majorTickMark val="none"/>
        <c:tickLblPos val="nextTo"/>
        <c:crossAx val="76173312"/>
        <c:crosses val="autoZero"/>
        <c:auto val="1"/>
        <c:lblAlgn val="ctr"/>
        <c:lblOffset val="100"/>
      </c:catAx>
      <c:valAx>
        <c:axId val="76173312"/>
        <c:scaling>
          <c:orientation val="minMax"/>
        </c:scaling>
        <c:axPos val="l"/>
        <c:numFmt formatCode="General" sourceLinked="0"/>
        <c:majorTickMark val="none"/>
        <c:tickLblPos val="nextTo"/>
        <c:crossAx val="67688704"/>
        <c:crosses val="autoZero"/>
        <c:crossBetween val="between"/>
      </c:valAx>
    </c:plotArea>
    <c:legend>
      <c:legendPos val="b"/>
      <c:layout/>
    </c:legend>
    <c:plotVisOnly val="1"/>
    <c:dispBlanksAs val="gap"/>
  </c:chart>
  <c:txPr>
    <a:bodyPr/>
    <a:lstStyle/>
    <a:p>
      <a:pPr>
        <a:defRPr sz="1800"/>
      </a:pPr>
      <a:endParaRPr lang="de-DE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style val="5"/>
  <c:chart>
    <c:autoTitleDeleted val="1"/>
    <c:plotArea>
      <c:layout>
        <c:manualLayout>
          <c:layoutTarget val="inner"/>
          <c:xMode val="edge"/>
          <c:yMode val="edge"/>
          <c:x val="6.2321481299212604E-2"/>
          <c:y val="2.5751905404041257E-2"/>
          <c:w val="0.91736601870078738"/>
          <c:h val="0.7898961128262727"/>
        </c:manualLayout>
      </c:layout>
      <c:barChart>
        <c:barDir val="col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2004</c:v>
                </c:pt>
              </c:strCache>
            </c:strRef>
          </c:tx>
          <c:spPr>
            <a:gradFill rotWithShape="1">
              <a:gsLst>
                <a:gs pos="0">
                  <a:schemeClr val="dk1">
                    <a:tint val="60000"/>
                    <a:lumMod val="104000"/>
                  </a:schemeClr>
                </a:gs>
                <a:gs pos="100000">
                  <a:schemeClr val="dk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dk1">
                  <a:tint val="60000"/>
                </a:schemeClr>
              </a:solidFill>
              <a:prstDash val="solid"/>
            </a:ln>
            <a:effectLst/>
          </c:spPr>
          <c:dLbls>
            <c:spPr>
              <a:noFill/>
              <a:ln>
                <a:noFill/>
              </a:ln>
              <a:effectLst/>
            </c:sp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20-29 Jahre</c:v>
                </c:pt>
                <c:pt idx="2">
                  <c:v>30-39 Jahre</c:v>
                </c:pt>
                <c:pt idx="3">
                  <c:v>40-49 Jahre</c:v>
                </c:pt>
                <c:pt idx="4">
                  <c:v>50-64 Jahre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30</c:v>
                </c:pt>
                <c:pt idx="1">
                  <c:v>21.5</c:v>
                </c:pt>
                <c:pt idx="2">
                  <c:v>16.7</c:v>
                </c:pt>
                <c:pt idx="3">
                  <c:v>10.7</c:v>
                </c:pt>
                <c:pt idx="4">
                  <c:v>8.6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57C-434B-BFF3-44AE4039031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2009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0000"/>
                    <a:lumMod val="104000"/>
                  </a:schemeClr>
                </a:gs>
                <a:gs pos="100000">
                  <a:schemeClr val="accent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accent1">
                  <a:tint val="60000"/>
                </a:schemeClr>
              </a:solidFill>
              <a:prstDash val="solid"/>
            </a:ln>
            <a:effectLst/>
          </c:spPr>
          <c:dLbls>
            <c:spPr>
              <a:noFill/>
              <a:ln>
                <a:noFill/>
              </a:ln>
              <a:effectLst/>
            </c:sp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20-29 Jahre</c:v>
                </c:pt>
                <c:pt idx="2">
                  <c:v>30-39 Jahre</c:v>
                </c:pt>
                <c:pt idx="3">
                  <c:v>40-49 Jahre</c:v>
                </c:pt>
                <c:pt idx="4">
                  <c:v>50-64 Jahre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49.1</c:v>
                </c:pt>
                <c:pt idx="1">
                  <c:v>41.7</c:v>
                </c:pt>
                <c:pt idx="2">
                  <c:v>31.1</c:v>
                </c:pt>
                <c:pt idx="3">
                  <c:v>20.3</c:v>
                </c:pt>
                <c:pt idx="4">
                  <c:v>13.8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57C-434B-BFF3-44AE4039031F}"/>
            </c:ext>
          </c:extLst>
        </c:ser>
        <c:dLbls>
          <c:showVal val="1"/>
        </c:dLbls>
        <c:gapWidth val="75"/>
        <c:axId val="99906688"/>
        <c:axId val="99908224"/>
      </c:barChart>
      <c:catAx>
        <c:axId val="99906688"/>
        <c:scaling>
          <c:orientation val="minMax"/>
        </c:scaling>
        <c:axPos val="b"/>
        <c:numFmt formatCode="General" sourceLinked="0"/>
        <c:majorTickMark val="none"/>
        <c:tickLblPos val="nextTo"/>
        <c:crossAx val="99908224"/>
        <c:crosses val="autoZero"/>
        <c:auto val="1"/>
        <c:lblAlgn val="ctr"/>
        <c:lblOffset val="100"/>
      </c:catAx>
      <c:valAx>
        <c:axId val="99908224"/>
        <c:scaling>
          <c:orientation val="minMax"/>
        </c:scaling>
        <c:axPos val="l"/>
        <c:numFmt formatCode="General" sourceLinked="1"/>
        <c:majorTickMark val="none"/>
        <c:tickLblPos val="nextTo"/>
        <c:crossAx val="99906688"/>
        <c:crosses val="autoZero"/>
        <c:crossBetween val="between"/>
      </c:valAx>
    </c:plotArea>
    <c:legend>
      <c:legendPos val="b"/>
      <c:layout/>
    </c:legend>
    <c:plotVisOnly val="1"/>
    <c:dispBlanksAs val="gap"/>
  </c:chart>
  <c:txPr>
    <a:bodyPr/>
    <a:lstStyle/>
    <a:p>
      <a:pPr>
        <a:defRPr sz="1800"/>
      </a:pPr>
      <a:endParaRPr lang="de-DE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style val="19"/>
  <c:chart>
    <c:plotArea>
      <c:layout>
        <c:manualLayout>
          <c:layoutTarget val="inner"/>
          <c:xMode val="edge"/>
          <c:yMode val="edge"/>
          <c:x val="4.5634710807134514E-2"/>
          <c:y val="4.4331024621057459E-2"/>
          <c:w val="0.85390895669291411"/>
          <c:h val="0.8690098505776428"/>
        </c:manualLayout>
      </c:layout>
      <c:barChart>
        <c:barDir val="col"/>
        <c:grouping val="clustered"/>
        <c:ser>
          <c:idx val="0"/>
          <c:order val="0"/>
          <c:tx>
            <c:strRef>
              <c:f>'Tabelle1'!$B$1</c:f>
              <c:strCache>
                <c:ptCount val="1"/>
                <c:pt idx="0">
                  <c:v>2004</c:v>
                </c:pt>
              </c:strCache>
            </c:strRef>
          </c:tx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'Tabelle1'!$B$2:$B$6</c:f>
              <c:numCache>
                <c:formatCode>General</c:formatCode>
                <c:ptCount val="5"/>
                <c:pt idx="0">
                  <c:v>21</c:v>
                </c:pt>
                <c:pt idx="1">
                  <c:v>25</c:v>
                </c:pt>
                <c:pt idx="2">
                  <c:v>19</c:v>
                </c:pt>
                <c:pt idx="3">
                  <c:v>12</c:v>
                </c:pt>
                <c:pt idx="4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0E0-4655-A76A-EAEFACB042B1}"/>
            </c:ext>
          </c:extLst>
        </c:ser>
        <c:ser>
          <c:idx val="1"/>
          <c:order val="1"/>
          <c:tx>
            <c:strRef>
              <c:f>'Tabelle1'!$C$1</c:f>
              <c:strCache>
                <c:ptCount val="1"/>
                <c:pt idx="0">
                  <c:v>2005</c:v>
                </c:pt>
              </c:strCache>
            </c:strRef>
          </c:tx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'Tabelle1'!$C$2:$C$6</c:f>
              <c:numCache>
                <c:formatCode>General</c:formatCode>
                <c:ptCount val="5"/>
                <c:pt idx="0">
                  <c:v>28</c:v>
                </c:pt>
                <c:pt idx="1">
                  <c:v>26</c:v>
                </c:pt>
                <c:pt idx="2">
                  <c:v>19</c:v>
                </c:pt>
                <c:pt idx="3">
                  <c:v>14</c:v>
                </c:pt>
                <c:pt idx="4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0E0-4655-A76A-EAEFACB042B1}"/>
            </c:ext>
          </c:extLst>
        </c:ser>
        <c:ser>
          <c:idx val="2"/>
          <c:order val="2"/>
          <c:tx>
            <c:strRef>
              <c:f>'Tabelle1'!$D$1</c:f>
              <c:strCache>
                <c:ptCount val="1"/>
                <c:pt idx="0">
                  <c:v>2006</c:v>
                </c:pt>
              </c:strCache>
            </c:strRef>
          </c:tx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'Tabelle1'!$D$2:$D$6</c:f>
              <c:numCache>
                <c:formatCode>General</c:formatCode>
                <c:ptCount val="5"/>
                <c:pt idx="0">
                  <c:v>32</c:v>
                </c:pt>
                <c:pt idx="1">
                  <c:v>30</c:v>
                </c:pt>
                <c:pt idx="2">
                  <c:v>22</c:v>
                </c:pt>
                <c:pt idx="3">
                  <c:v>18</c:v>
                </c:pt>
                <c:pt idx="4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0E0-4655-A76A-EAEFACB042B1}"/>
            </c:ext>
          </c:extLst>
        </c:ser>
        <c:ser>
          <c:idx val="3"/>
          <c:order val="3"/>
          <c:tx>
            <c:strRef>
              <c:f>'Tabelle1'!$E$1</c:f>
              <c:strCache>
                <c:ptCount val="1"/>
                <c:pt idx="0">
                  <c:v>2007</c:v>
                </c:pt>
              </c:strCache>
            </c:strRef>
          </c:tx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'Tabelle1'!$E$2:$E$6</c:f>
              <c:numCache>
                <c:formatCode>General</c:formatCode>
                <c:ptCount val="5"/>
                <c:pt idx="0">
                  <c:v>38</c:v>
                </c:pt>
                <c:pt idx="1">
                  <c:v>38</c:v>
                </c:pt>
                <c:pt idx="2">
                  <c:v>26</c:v>
                </c:pt>
                <c:pt idx="3">
                  <c:v>22</c:v>
                </c:pt>
                <c:pt idx="4">
                  <c:v>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00E0-4655-A76A-EAEFACB042B1}"/>
            </c:ext>
          </c:extLst>
        </c:ser>
        <c:ser>
          <c:idx val="4"/>
          <c:order val="4"/>
          <c:tx>
            <c:strRef>
              <c:f>'Tabelle1'!$F$1</c:f>
              <c:strCache>
                <c:ptCount val="1"/>
                <c:pt idx="0">
                  <c:v>2008</c:v>
                </c:pt>
              </c:strCache>
            </c:strRef>
          </c:tx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'Tabelle1'!$F$2:$F$6</c:f>
              <c:numCache>
                <c:formatCode>General</c:formatCode>
                <c:ptCount val="5"/>
                <c:pt idx="0">
                  <c:v>46</c:v>
                </c:pt>
                <c:pt idx="1">
                  <c:v>45</c:v>
                </c:pt>
                <c:pt idx="2">
                  <c:v>29</c:v>
                </c:pt>
                <c:pt idx="3">
                  <c:v>23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00E0-4655-A76A-EAEFACB042B1}"/>
            </c:ext>
          </c:extLst>
        </c:ser>
        <c:ser>
          <c:idx val="5"/>
          <c:order val="5"/>
          <c:tx>
            <c:strRef>
              <c:f>'Tabelle1'!$G$1</c:f>
              <c:strCache>
                <c:ptCount val="1"/>
                <c:pt idx="0">
                  <c:v>2009</c:v>
                </c:pt>
              </c:strCache>
            </c:strRef>
          </c:tx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'Tabelle1'!$G$2:$G$6</c:f>
              <c:numCache>
                <c:formatCode>General</c:formatCode>
                <c:ptCount val="5"/>
                <c:pt idx="0">
                  <c:v>49</c:v>
                </c:pt>
                <c:pt idx="1">
                  <c:v>47</c:v>
                </c:pt>
                <c:pt idx="2">
                  <c:v>36</c:v>
                </c:pt>
                <c:pt idx="3">
                  <c:v>26</c:v>
                </c:pt>
                <c:pt idx="4">
                  <c:v>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00E0-4655-A76A-EAEFACB042B1}"/>
            </c:ext>
          </c:extLst>
        </c:ser>
        <c:axId val="99591680"/>
        <c:axId val="99593216"/>
      </c:barChart>
      <c:catAx>
        <c:axId val="99591680"/>
        <c:scaling>
          <c:orientation val="minMax"/>
        </c:scaling>
        <c:axPos val="b"/>
        <c:numFmt formatCode="General" sourceLinked="0"/>
        <c:tickLblPos val="nextTo"/>
        <c:crossAx val="99593216"/>
        <c:crosses val="autoZero"/>
        <c:auto val="1"/>
        <c:lblAlgn val="ctr"/>
        <c:lblOffset val="100"/>
      </c:catAx>
      <c:valAx>
        <c:axId val="99593216"/>
        <c:scaling>
          <c:orientation val="minMax"/>
        </c:scaling>
        <c:axPos val="l"/>
        <c:majorGridlines/>
        <c:numFmt formatCode="General" sourceLinked="1"/>
        <c:tickLblPos val="nextTo"/>
        <c:crossAx val="9959168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288668799212556"/>
          <c:y val="0.28609619303050027"/>
          <c:w val="9.7738312007874098E-2"/>
          <c:h val="0.40905743054518728"/>
        </c:manualLayout>
      </c:layout>
    </c:legend>
    <c:plotVisOnly val="1"/>
    <c:dispBlanksAs val="gap"/>
  </c:chart>
  <c:txPr>
    <a:bodyPr/>
    <a:lstStyle/>
    <a:p>
      <a:pPr>
        <a:defRPr sz="1800"/>
      </a:pPr>
      <a:endParaRPr lang="de-DE"/>
    </a:p>
  </c:txPr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style val="19"/>
  <c:chart>
    <c:autoTitleDeleted val="1"/>
    <c:plotArea>
      <c:layout>
        <c:manualLayout>
          <c:layoutTarget val="inner"/>
          <c:xMode val="edge"/>
          <c:yMode val="edge"/>
          <c:x val="5.5404213216803416E-2"/>
          <c:y val="4.1642153221413347E-2"/>
          <c:w val="0.85390895669291356"/>
          <c:h val="0.86900985057764224"/>
        </c:manualLayout>
      </c:layout>
      <c:barChart>
        <c:barDir val="col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2004</c:v>
                </c:pt>
              </c:strCache>
            </c:strRef>
          </c:tx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28</c:v>
                </c:pt>
                <c:pt idx="1">
                  <c:v>45</c:v>
                </c:pt>
                <c:pt idx="2">
                  <c:v>57</c:v>
                </c:pt>
                <c:pt idx="3">
                  <c:v>67</c:v>
                </c:pt>
                <c:pt idx="4">
                  <c:v>72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9F5-4D4E-B135-76721DA7806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2005</c:v>
                </c:pt>
              </c:strCache>
            </c:strRef>
          </c:tx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27</c:v>
                </c:pt>
                <c:pt idx="1">
                  <c:v>40</c:v>
                </c:pt>
                <c:pt idx="2">
                  <c:v>52</c:v>
                </c:pt>
                <c:pt idx="3">
                  <c:v>62</c:v>
                </c:pt>
                <c:pt idx="4">
                  <c:v>72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9F5-4D4E-B135-76721DA7806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2006</c:v>
                </c:pt>
              </c:strCache>
            </c:strRef>
          </c:tx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28</c:v>
                </c:pt>
                <c:pt idx="1">
                  <c:v>39</c:v>
                </c:pt>
                <c:pt idx="2">
                  <c:v>51</c:v>
                </c:pt>
                <c:pt idx="3">
                  <c:v>64</c:v>
                </c:pt>
                <c:pt idx="4">
                  <c:v>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29F5-4D4E-B135-76721DA78064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2007</c:v>
                </c:pt>
              </c:strCache>
            </c:strRef>
          </c:tx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0">
                  <c:v>25</c:v>
                </c:pt>
                <c:pt idx="1">
                  <c:v>37</c:v>
                </c:pt>
                <c:pt idx="2">
                  <c:v>50</c:v>
                </c:pt>
                <c:pt idx="3">
                  <c:v>59</c:v>
                </c:pt>
                <c:pt idx="4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29F5-4D4E-B135-76721DA78064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2008</c:v>
                </c:pt>
              </c:strCache>
            </c:strRef>
          </c:tx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  <c:pt idx="0">
                  <c:v>24</c:v>
                </c:pt>
                <c:pt idx="1">
                  <c:v>33</c:v>
                </c:pt>
                <c:pt idx="2">
                  <c:v>47</c:v>
                </c:pt>
                <c:pt idx="3">
                  <c:v>57</c:v>
                </c:pt>
                <c:pt idx="4">
                  <c:v>68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29F5-4D4E-B135-76721DA78064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2009</c:v>
                </c:pt>
              </c:strCache>
            </c:strRef>
          </c:tx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Tabelle1!$G$2:$G$6</c:f>
              <c:numCache>
                <c:formatCode>General</c:formatCode>
                <c:ptCount val="5"/>
                <c:pt idx="0">
                  <c:v>21</c:v>
                </c:pt>
                <c:pt idx="1">
                  <c:v>31</c:v>
                </c:pt>
                <c:pt idx="2">
                  <c:v>46</c:v>
                </c:pt>
                <c:pt idx="3">
                  <c:v>56</c:v>
                </c:pt>
                <c:pt idx="4">
                  <c:v>69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29F5-4D4E-B135-76721DA78064}"/>
            </c:ext>
          </c:extLst>
        </c:ser>
        <c:axId val="99611776"/>
        <c:axId val="99613312"/>
      </c:barChart>
      <c:catAx>
        <c:axId val="99611776"/>
        <c:scaling>
          <c:orientation val="minMax"/>
        </c:scaling>
        <c:axPos val="b"/>
        <c:numFmt formatCode="General" sourceLinked="0"/>
        <c:tickLblPos val="nextTo"/>
        <c:crossAx val="99613312"/>
        <c:crosses val="autoZero"/>
        <c:auto val="1"/>
        <c:lblAlgn val="ctr"/>
        <c:lblOffset val="100"/>
      </c:catAx>
      <c:valAx>
        <c:axId val="99613312"/>
        <c:scaling>
          <c:orientation val="minMax"/>
        </c:scaling>
        <c:axPos val="l"/>
        <c:majorGridlines/>
        <c:numFmt formatCode="General" sourceLinked="1"/>
        <c:tickLblPos val="nextTo"/>
        <c:crossAx val="996117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288668799212578"/>
          <c:y val="0.28609619303050005"/>
          <c:w val="9.7738312007874056E-2"/>
          <c:h val="0.40905743054518751"/>
        </c:manualLayout>
      </c:layout>
    </c:legend>
    <c:plotVisOnly val="1"/>
    <c:dispBlanksAs val="gap"/>
  </c:chart>
  <c:txPr>
    <a:bodyPr/>
    <a:lstStyle/>
    <a:p>
      <a:pPr>
        <a:defRPr sz="1800"/>
      </a:pPr>
      <a:endParaRPr lang="de-DE"/>
    </a:p>
  </c:tx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rich>
      </c:tx>
      <c:layout>
        <c:manualLayout>
          <c:xMode val="edge"/>
          <c:yMode val="edge"/>
          <c:x val="5.5389754691022169E-2"/>
          <c:y val="5.5482664676545093E-3"/>
        </c:manualLayout>
      </c:layout>
      <c:spPr>
        <a:noFill/>
        <a:ln>
          <a:noFill/>
        </a:ln>
        <a:effectLst/>
      </c:spPr>
    </c:title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explosion val="12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EAD-4EB5-A885-A3FEAED56246}"/>
              </c:ext>
            </c:extLst>
          </c:dPt>
          <c:dPt>
            <c:idx val="1"/>
            <c:explosion val="14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DEAD-4EB5-A885-A3FEAED56246}"/>
              </c:ext>
            </c:extLst>
          </c:dPt>
          <c:dPt>
            <c:idx val="2"/>
            <c:explosion val="13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EAD-4EB5-A885-A3FEAED56246}"/>
              </c:ext>
            </c:extLst>
          </c:dPt>
          <c:dPt>
            <c:idx val="3"/>
            <c:explosion val="13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DEAD-4EB5-A885-A3FEAED56246}"/>
              </c:ext>
            </c:extLst>
          </c:dPt>
          <c:dPt>
            <c:idx val="4"/>
            <c:explosion val="26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EAD-4EB5-A885-A3FEAED56246}"/>
              </c:ext>
            </c:extLst>
          </c:dPt>
          <c:dPt>
            <c:idx val="5"/>
            <c:explosion val="14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DEAD-4EB5-A885-A3FEAED5624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dLbl>
            <c:spPr>
              <a:noFill/>
              <a:ln>
                <a:noFill/>
              </a:ln>
              <a:effectLst/>
            </c:spPr>
            <c:dLblPos val="outEnd"/>
            <c:showCatName val="1"/>
            <c:showPercent val="1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Tabelle1!$A$2:$A$7</c:f>
              <c:strCache>
                <c:ptCount val="6"/>
                <c:pt idx="0">
                  <c:v>Nur E-Books</c:v>
                </c:pt>
                <c:pt idx="1">
                  <c:v>Eher E-Books</c:v>
                </c:pt>
                <c:pt idx="2">
                  <c:v>Beides gleich oft</c:v>
                </c:pt>
                <c:pt idx="3">
                  <c:v>Eher gedruckte Bücher</c:v>
                </c:pt>
                <c:pt idx="4">
                  <c:v>Nur gedrückte Bücher</c:v>
                </c:pt>
                <c:pt idx="5">
                  <c:v>Weiß nicht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0.2</c:v>
                </c:pt>
                <c:pt idx="1">
                  <c:v>0.9</c:v>
                </c:pt>
                <c:pt idx="2">
                  <c:v>1.2</c:v>
                </c:pt>
                <c:pt idx="3">
                  <c:v>2.4</c:v>
                </c:pt>
                <c:pt idx="4">
                  <c:v>4.3</c:v>
                </c:pt>
                <c:pt idx="5">
                  <c:v>0.9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EAD-4EB5-A885-A3FEAED56246}"/>
            </c:ext>
          </c:extLst>
        </c:ser>
        <c:dLbls>
          <c:showPercent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0.00813</cdr:x>
      <cdr:y>0.04576</cdr:y>
    </cdr:from>
    <cdr:to>
      <cdr:x>0.0942</cdr:x>
      <cdr:y>0.11223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85531" y="199118"/>
          <a:ext cx="905069" cy="2892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1100" b="1" dirty="0"/>
            <a:t>%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32473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96221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2371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480714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283097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459388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481069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068253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50350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13514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67675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414427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69655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44420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83402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5432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60113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E3B47D-FC20-4E99-B7E2-718699ECBB23}" type="datetimeFigureOut">
              <a:rPr lang="de-DE" smtClean="0"/>
              <a:pPr/>
              <a:t>21.11.2016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508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tzwelt.de/news/82543-strategie-gegen-sterben-cds-dvds.html" TargetMode="External"/><Relationship Id="rId13" Type="http://schemas.openxmlformats.org/officeDocument/2006/relationships/hyperlink" Target="https://www.welt.de/wall-street-journal/article122556972/Spotify-rechnet-vor-was-Bands-verdienen-koennen.html" TargetMode="External"/><Relationship Id="rId3" Type="http://schemas.openxmlformats.org/officeDocument/2006/relationships/hyperlink" Target="http://www.foerderland.de/digitale-wirtschaft/netzwertig/news/artikel/die-entscheidende-ursache-fuer-den-medienwandel-das-internet-ist-ueberlegen/" TargetMode="External"/><Relationship Id="rId7" Type="http://schemas.openxmlformats.org/officeDocument/2006/relationships/hyperlink" Target="http://www.ard-werbung.de/fileadmin/user_upload/media-perspektiven/pdf/2010/11-2010_Ridder.pdf" TargetMode="External"/><Relationship Id="rId12" Type="http://schemas.openxmlformats.org/officeDocument/2006/relationships/hyperlink" Target="http://www.stern.de/kultur/musik/farin-urlaub-veroeffentlicht-neues-album--faszination-weltraum--3824768.html" TargetMode="External"/><Relationship Id="rId2" Type="http://schemas.openxmlformats.org/officeDocument/2006/relationships/hyperlink" Target="http://www.muehldorf-tv.info/files/Webfernsehen/FIM_VorNach.html" TargetMode="External"/><Relationship Id="rId16" Type="http://schemas.openxmlformats.org/officeDocument/2006/relationships/hyperlink" Target="http://www.informationisbeautiful.net/2010/how-much-do-music-artists-earn-onlin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rd-werbung.de/fileadmin/user_upload/media-perspektiven/pdf/2015/07082015_Engel_Breunig.pdf" TargetMode="External"/><Relationship Id="rId11" Type="http://schemas.openxmlformats.org/officeDocument/2006/relationships/hyperlink" Target="http://diepresse.com/home/techscience/internet/4594178/MusikStreaming_Wie-viele-Horer-man-braucht-um-100-Euro-zu-verdienen" TargetMode="External"/><Relationship Id="rId5" Type="http://schemas.openxmlformats.org/officeDocument/2006/relationships/hyperlink" Target="http://www.iptv-anbieter.info/webradio/webradio-einfuehrung.html" TargetMode="External"/><Relationship Id="rId15" Type="http://schemas.openxmlformats.org/officeDocument/2006/relationships/hyperlink" Target="https://www.spotifyartists.com/spotify-explained/" TargetMode="External"/><Relationship Id="rId10" Type="http://schemas.openxmlformats.org/officeDocument/2006/relationships/hyperlink" Target="http://www.musikstreamingdienste.net/" TargetMode="External"/><Relationship Id="rId4" Type="http://schemas.openxmlformats.org/officeDocument/2006/relationships/hyperlink" Target="https://www.welt.de/wirtschaft/webwelt/article158453964/Freenet-attackiert-Telekom-mit-Internet-Fernsehen.html" TargetMode="External"/><Relationship Id="rId9" Type="http://schemas.openxmlformats.org/officeDocument/2006/relationships/hyperlink" Target="http://www.marktwaechter.de/sites/default/files/downloads/untersuchung_streamingdienste_final_0.pdf" TargetMode="External"/><Relationship Id="rId14" Type="http://schemas.openxmlformats.org/officeDocument/2006/relationships/hyperlink" Target="http://www.faz.net/aktuell/feuilleton/medien/streit-um-spotify-und-andere-streaming-dienste-13271222-p2.html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piegel.de/lebenundlernen/uni/lernen-buch-schlaegt-internet-a-132532.html" TargetMode="External"/><Relationship Id="rId13" Type="http://schemas.openxmlformats.org/officeDocument/2006/relationships/hyperlink" Target="http://de.statista.com/graphic/2/232861/prognose-umsatz-e-books.jpg" TargetMode="External"/><Relationship Id="rId3" Type="http://schemas.openxmlformats.org/officeDocument/2006/relationships/hyperlink" Target="http://images.google.de/imgres?imgurl=http://www.gugelproductions.de/blog/wp-content/uploads/2011/05/youtube_netflix_hulu_umsatz.jpg&amp;imgrefurl=http://www.gugelproductions.de/blog/2011/online-video-markt-umsaetze-wo-wird-geld-verdient.html&amp;h=375&amp;w=550&amp;tbnid=xRlpYpgZhvyznM:&amp;docid=CTv12jEsXMKQDM&amp;ei=TZEPWL_lFYiZgAaJx4moCQ&amp;tbm=isch&amp;iact=rc&amp;uact=3&amp;dur=2637&amp;page=0&amp;start=0&amp;ndsp=45&amp;ved=0ahUKEwj_v4rXuPbPAhWIDMAKHYljApUQMwgkKAgwCA&amp;bih=925&amp;biw=1920" TargetMode="External"/><Relationship Id="rId7" Type="http://schemas.openxmlformats.org/officeDocument/2006/relationships/hyperlink" Target="http://www.bildungsxperten.net/bildungschannels/studium/buecher-vs-internet-die-besten-quellen-richtig-nutzen/" TargetMode="External"/><Relationship Id="rId12" Type="http://schemas.openxmlformats.org/officeDocument/2006/relationships/hyperlink" Target="http://images.google.de/imgres?imgurl=http://winfwiki.wi-fom.de/images/thumb/a/ae/MarktanteilEBooks.jpg/360px-MarktanteilEBooks.jpg&amp;imgrefurl=http://winfwiki.wi-fom.de/index.php/Publikations-_und_Distributionsm%C3%B6glichkeiten_von_E-Books_im_Hochschulumfeld&amp;h=233&amp;w=360&amp;tbnid=Uag2cif-gSLABM:&amp;vet=1&amp;docid=6rnJBBTx9yjBZM&amp;ei=G98gWN_6FoLkUZnbmdAF&amp;tbm=isch&amp;iact=rc&amp;uact=3&amp;dur=3284&amp;page=0&amp;start=0&amp;ndsp=19&amp;ved=0ahUKEwif9N2iuZfQAhUCchQKHZltBloQMwghKAQwBA&amp;bih=954&amp;biw=958" TargetMode="External"/><Relationship Id="rId2" Type="http://schemas.openxmlformats.org/officeDocument/2006/relationships/hyperlink" Target="http://www.spiegel.de/netzwelt/web/der-netflix-deal-eine-milliarde-dollar-fuer-web-stream-filme-a-711315.html" TargetMode="External"/><Relationship Id="rId16" Type="http://schemas.openxmlformats.org/officeDocument/2006/relationships/hyperlink" Target="https://farm3.staticflickr.com/2923/14418095347_c227781ba5_o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hulio.de/wp-content/uploads/2014/10/Manipulation_Fernsehen1.jpg" TargetMode="External"/><Relationship Id="rId11" Type="http://schemas.openxmlformats.org/officeDocument/2006/relationships/hyperlink" Target="http://ebookverleih.de/" TargetMode="External"/><Relationship Id="rId5" Type="http://schemas.openxmlformats.org/officeDocument/2006/relationships/hyperlink" Target="http://abload.de/img/p1000817aiby5.jpg" TargetMode="External"/><Relationship Id="rId15" Type="http://schemas.openxmlformats.org/officeDocument/2006/relationships/hyperlink" Target="http://www.hometheaterequipment.com/attachments/home-theater-news-16/2445d1362527198-fighting-over-nothing-real-look-blu-ray-vs-streaming-streaming-bluray-2mbps-cu.jpg" TargetMode="External"/><Relationship Id="rId10" Type="http://schemas.openxmlformats.org/officeDocument/2006/relationships/hyperlink" Target="http://www.buecher.de/go/special/ebook-vs-buch/" TargetMode="External"/><Relationship Id="rId4" Type="http://schemas.openxmlformats.org/officeDocument/2006/relationships/hyperlink" Target="http://www.uni-stuttgart.de/soz/oi/publikationen/soi_2015_1_Radig_Wandel_Videoverleihmarkt.pdf" TargetMode="External"/><Relationship Id="rId9" Type="http://schemas.openxmlformats.org/officeDocument/2006/relationships/hyperlink" Target="http://www.br.de/radio/bayern1/inhalt/experten-tipps/umweltkommissar/buch-ebook-lesen-umwelt-100.html" TargetMode="External"/><Relationship Id="rId14" Type="http://schemas.openxmlformats.org/officeDocument/2006/relationships/hyperlink" Target="http://www.avsforum.com/forum/imagehosting/7553095545a4947613a1.jp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Video-on-Demand" TargetMode="External"/><Relationship Id="rId2" Type="http://schemas.openxmlformats.org/officeDocument/2006/relationships/hyperlink" Target="http://meedia.de/2015/07/02/vier-spannende-trends-bei-der-mediennutzung-in-deutschland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Medienwandel im 21.Jahrhundert </a:t>
            </a:r>
            <a:b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Eine Bestandsaufnahme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91848"/>
            <a:ext cx="9144000" cy="1655762"/>
          </a:xfrm>
        </p:spPr>
        <p:txBody>
          <a:bodyPr>
            <a:normAutofit/>
          </a:bodyPr>
          <a:lstStyle/>
          <a:p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 Veränderung der Mediennutzung</a:t>
            </a:r>
          </a:p>
        </p:txBody>
      </p:sp>
    </p:spTree>
    <p:extLst>
      <p:ext uri="{BB962C8B-B14F-4D97-AF65-F5344CB8AC3E}">
        <p14:creationId xmlns="" xmlns:p14="http://schemas.microsoft.com/office/powerpoint/2010/main" val="161477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 </a:t>
            </a:r>
            <a:r>
              <a:rPr lang="de-DE" sz="2000" b="1" dirty="0" smtClean="0"/>
              <a:t> Zeitung</a:t>
            </a:r>
            <a:r>
              <a:rPr lang="de-DE" sz="2000" dirty="0" smtClean="0"/>
              <a:t>, Fernsehen, Radio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6869" y="127966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1889941" y="99029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7879627" y="2075906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Menschen, die für ihre Information keine Zeitung mehr lesen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984172" y="6453051"/>
            <a:ext cx="519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http://blogs.faz.net/netzwirtschaft-blog/files/2009/11/Allensbach10.jpg</a:t>
            </a:r>
            <a:endParaRPr lang="de-DE" sz="1200" dirty="0"/>
          </a:p>
        </p:txBody>
      </p:sp>
    </p:spTree>
    <p:extLst>
      <p:ext uri="{BB962C8B-B14F-4D97-AF65-F5344CB8AC3E}">
        <p14:creationId xmlns="" xmlns:p14="http://schemas.microsoft.com/office/powerpoint/2010/main" val="303400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Online-Informationen: aktueller und jeder Zeit zu haben</a:t>
            </a:r>
          </a:p>
          <a:p>
            <a:r>
              <a:rPr lang="de-DE" dirty="0"/>
              <a:t>Webseiten ohne viel menschliche Arbeit</a:t>
            </a:r>
          </a:p>
          <a:p>
            <a:r>
              <a:rPr lang="de-DE" dirty="0"/>
              <a:t>Passen sich individuellen Bedürfnissen, Interessen an</a:t>
            </a:r>
          </a:p>
          <a:p>
            <a:r>
              <a:rPr lang="de-DE" dirty="0"/>
              <a:t>Einfacher, unauffälliger am Computer, als Zeitung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Online-Zeitung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 </a:t>
            </a:r>
            <a:r>
              <a:rPr lang="de-DE" sz="2000" b="1" dirty="0" smtClean="0"/>
              <a:t> Zeitung</a:t>
            </a:r>
            <a:r>
              <a:rPr lang="de-DE" sz="2000" dirty="0" smtClean="0"/>
              <a:t>, Fernsehen, Radio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2567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30749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582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</a:t>
            </a:r>
            <a:r>
              <a:rPr lang="de-DE" dirty="0"/>
              <a:t/>
            </a:r>
            <a:br>
              <a:rPr lang="de-DE" dirty="0"/>
            </a:br>
            <a:r>
              <a:rPr lang="de-DE" sz="2000" b="1" dirty="0" smtClean="0"/>
              <a:t> Zeitung</a:t>
            </a:r>
            <a:r>
              <a:rPr lang="de-DE" sz="2000" dirty="0" smtClean="0"/>
              <a:t>, Fernsehen, Radio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6869" y="12546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>
            <p:extLst>
              <p:ext uri="{D42A27DB-BD31-4B8C-83A1-F6EECF244321}">
                <p14:modId xmlns="" xmlns:p14="http://schemas.microsoft.com/office/powerpoint/2010/main" val="277633765"/>
              </p:ext>
            </p:extLst>
          </p:nvPr>
        </p:nvGraphicFramePr>
        <p:xfrm>
          <a:off x="1752600" y="1336814"/>
          <a:ext cx="10210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7351713" y="1707046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„Das Internet gehört zu meinen wichtigsten Informationsquellen für aktuelles Geschehen“</a:t>
            </a:r>
          </a:p>
          <a:p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4349925" y="6466113"/>
            <a:ext cx="5538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http://blogs.faz.net/netzwirtschaft-blog/files/2009/11/Allensbach5.jpg</a:t>
            </a:r>
            <a:endParaRPr lang="de-DE" sz="1200" dirty="0"/>
          </a:p>
        </p:txBody>
      </p:sp>
    </p:spTree>
    <p:extLst>
      <p:ext uri="{BB962C8B-B14F-4D97-AF65-F5344CB8AC3E}">
        <p14:creationId xmlns="" xmlns:p14="http://schemas.microsoft.com/office/powerpoint/2010/main" val="96097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Leser nicht bereit Geld zu zahlen</a:t>
            </a:r>
          </a:p>
          <a:p>
            <a:r>
              <a:rPr lang="de-DE" dirty="0"/>
              <a:t>Kostenlose Webseiten</a:t>
            </a:r>
          </a:p>
          <a:p>
            <a:r>
              <a:rPr lang="de-DE" dirty="0"/>
              <a:t>Geld durch Werbeeinnahmen </a:t>
            </a:r>
          </a:p>
          <a:p>
            <a:r>
              <a:rPr lang="de-DE" dirty="0"/>
              <a:t>Einnahmen reichen nur für Teil der Redaktion</a:t>
            </a:r>
          </a:p>
          <a:p>
            <a:r>
              <a:rPr lang="de-DE" dirty="0"/>
              <a:t>Journalisten keine Experten mehr, kaum noch gebraucht</a:t>
            </a:r>
          </a:p>
          <a:p>
            <a:r>
              <a:rPr lang="de-DE" dirty="0"/>
              <a:t>Blogs von Fachleuten, Autoren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Online-Zeitungen</a:t>
            </a:r>
            <a:r>
              <a:rPr lang="de-DE" dirty="0"/>
              <a:t/>
            </a:r>
            <a:br>
              <a:rPr lang="de-DE" dirty="0"/>
            </a:br>
            <a:r>
              <a:rPr lang="de-DE" sz="2000" b="1" dirty="0" smtClean="0"/>
              <a:t> Zeitung</a:t>
            </a:r>
            <a:r>
              <a:rPr lang="de-DE" sz="2000" dirty="0" smtClean="0"/>
              <a:t>, Fernsehen, Radio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2567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99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 </a:t>
            </a:r>
            <a:r>
              <a:rPr lang="de-DE" sz="2000" b="1" dirty="0" smtClean="0"/>
              <a:t> Zeitung</a:t>
            </a:r>
            <a:r>
              <a:rPr lang="de-DE" sz="2000" dirty="0" smtClean="0"/>
              <a:t>, Fernsehen, Radio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686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2044700" y="1333500"/>
          <a:ext cx="9251950" cy="4933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2667000" y="1752601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„Zeitungen gehören zu meinen wichtigsten Informationsquellen für aktuelles Geschehen“</a:t>
            </a:r>
          </a:p>
          <a:p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140918" y="6400799"/>
            <a:ext cx="4676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http://blogs.faz.net/netzwirtschaft-blog/files/2009/11/Allensbach5.jpg</a:t>
            </a:r>
            <a:endParaRPr lang="de-DE" sz="1200" dirty="0"/>
          </a:p>
        </p:txBody>
      </p:sp>
    </p:spTree>
    <p:extLst>
      <p:ext uri="{BB962C8B-B14F-4D97-AF65-F5344CB8AC3E}">
        <p14:creationId xmlns="" xmlns:p14="http://schemas.microsoft.com/office/powerpoint/2010/main" val="25637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Inhalte ständig verfügbar</a:t>
            </a:r>
          </a:p>
          <a:p>
            <a:r>
              <a:rPr lang="de-DE" dirty="0"/>
              <a:t>Gratis oder kostenpflichtig</a:t>
            </a:r>
          </a:p>
          <a:p>
            <a:r>
              <a:rPr lang="de-DE" dirty="0"/>
              <a:t>Wann, so oft man möchte anschauen</a:t>
            </a:r>
          </a:p>
          <a:p>
            <a:r>
              <a:rPr lang="de-DE" dirty="0"/>
              <a:t>Unterbrechen, abbrechen, später fortsetzen</a:t>
            </a:r>
          </a:p>
          <a:p>
            <a:r>
              <a:rPr lang="de-DE" dirty="0"/>
              <a:t>Nicht auf das Fernsehprogramm warten</a:t>
            </a:r>
          </a:p>
          <a:p>
            <a:r>
              <a:rPr lang="de-DE" dirty="0"/>
              <a:t>Herunterladen und abspeichern</a:t>
            </a:r>
          </a:p>
          <a:p>
            <a:r>
              <a:rPr lang="de-DE" dirty="0"/>
              <a:t>Nur interessante Beiträge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Internetfernsehen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 smtClean="0"/>
              <a:t> Zeitung, </a:t>
            </a:r>
            <a:r>
              <a:rPr lang="de-DE" sz="2000" b="1" dirty="0" smtClean="0"/>
              <a:t>Fernsehen</a:t>
            </a:r>
            <a:r>
              <a:rPr lang="de-DE" sz="2000" dirty="0" smtClean="0"/>
              <a:t>, Radio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194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9240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Zusätzlicher Markt</a:t>
            </a:r>
          </a:p>
          <a:p>
            <a:r>
              <a:rPr lang="de-DE" dirty="0"/>
              <a:t>Mehr Rechte</a:t>
            </a:r>
          </a:p>
          <a:p>
            <a:r>
              <a:rPr lang="de-DE" dirty="0"/>
              <a:t>Aktueller, schneller. Interaktiver, vielseitiger</a:t>
            </a:r>
          </a:p>
          <a:p>
            <a:r>
              <a:rPr lang="de-DE" dirty="0"/>
              <a:t>Abspielgerät nicht nötig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Internetfernsehen 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 </a:t>
            </a:r>
            <a:r>
              <a:rPr lang="de-DE" sz="2000" dirty="0" smtClean="0"/>
              <a:t> Zeitung, </a:t>
            </a:r>
            <a:r>
              <a:rPr lang="de-DE" sz="2000" b="1" dirty="0" smtClean="0"/>
              <a:t>Fernsehen</a:t>
            </a:r>
            <a:r>
              <a:rPr lang="de-DE" sz="2000" dirty="0" smtClean="0"/>
              <a:t>, Radio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6251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3369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 immer notwendig</a:t>
            </a:r>
          </a:p>
          <a:p>
            <a:r>
              <a:rPr lang="de-DE" dirty="0"/>
              <a:t>Computer, um Qualität zu garantieren</a:t>
            </a:r>
          </a:p>
          <a:p>
            <a:r>
              <a:rPr lang="de-DE" dirty="0"/>
              <a:t>Bild,- Tonqualität leiden</a:t>
            </a:r>
          </a:p>
          <a:p>
            <a:r>
              <a:rPr lang="de-DE" dirty="0"/>
              <a:t>Kleinere Bildgröße</a:t>
            </a:r>
          </a:p>
          <a:p>
            <a:r>
              <a:rPr lang="de-DE" dirty="0"/>
              <a:t>Weniger in Gruppen geschaut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</a:t>
            </a:r>
            <a:r>
              <a:rPr lang="de-D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Internetfernsehen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 smtClean="0"/>
              <a:t> Zeitung, </a:t>
            </a:r>
            <a:r>
              <a:rPr lang="de-DE" sz="2000" b="1" dirty="0" smtClean="0"/>
              <a:t>Fernsehen</a:t>
            </a:r>
            <a:r>
              <a:rPr lang="de-DE" sz="2000" dirty="0" smtClean="0"/>
              <a:t>, Radio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57201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98590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Fernsehen vs. Internet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 smtClean="0"/>
              <a:t> Zeitung, </a:t>
            </a:r>
            <a:r>
              <a:rPr lang="de-DE" sz="2000" b="1" dirty="0" smtClean="0"/>
              <a:t>Fernsehen</a:t>
            </a:r>
            <a:r>
              <a:rPr lang="de-DE" sz="2000" dirty="0" smtClean="0"/>
              <a:t>, Radio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65" y="1526720"/>
            <a:ext cx="6689408" cy="4598503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 flipV="1">
            <a:off x="717194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4258489" y="6309360"/>
            <a:ext cx="4990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http://tablethype.de/wp-content/uploads/2015/08/Hoerzu_Umfrage_.jpg</a:t>
            </a:r>
            <a:endParaRPr lang="de-DE" sz="1200" dirty="0"/>
          </a:p>
        </p:txBody>
      </p:sp>
    </p:spTree>
    <p:extLst>
      <p:ext uri="{BB962C8B-B14F-4D97-AF65-F5344CB8AC3E}">
        <p14:creationId xmlns="" xmlns:p14="http://schemas.microsoft.com/office/powerpoint/2010/main" val="214873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Sendervielfalt</a:t>
            </a:r>
          </a:p>
          <a:p>
            <a:r>
              <a:rPr lang="de-DE" dirty="0"/>
              <a:t>Themenvielfalt</a:t>
            </a:r>
          </a:p>
          <a:p>
            <a:r>
              <a:rPr lang="de-DE" dirty="0"/>
              <a:t>Kostenlos</a:t>
            </a:r>
          </a:p>
          <a:p>
            <a:r>
              <a:rPr lang="de-DE" dirty="0"/>
              <a:t>Songs mitschneiden </a:t>
            </a:r>
            <a:r>
              <a:rPr lang="de-DE" dirty="0">
                <a:sym typeface="Wingdings" panose="05000000000000000000" pitchFamily="2" charset="2"/>
              </a:rPr>
              <a:t> neue, kostenlose Musik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Internetradio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 </a:t>
            </a:r>
            <a:r>
              <a:rPr lang="de-DE" sz="2000" dirty="0" smtClean="0"/>
              <a:t>Zeitung, Fernsehen, </a:t>
            </a:r>
            <a:r>
              <a:rPr lang="de-DE" sz="2000" b="1" dirty="0" smtClean="0"/>
              <a:t>Radio</a:t>
            </a:r>
            <a:r>
              <a:rPr lang="de-DE" sz="2000" dirty="0" smtClean="0"/>
              <a:t>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54135" y="1305790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5635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108718"/>
            <a:ext cx="10018713" cy="3682483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Zeitung, Fernsehen, Radio                    </a:t>
            </a:r>
            <a:r>
              <a:rPr lang="de-DE" dirty="0">
                <a:sym typeface="Wingdings" panose="05000000000000000000" pitchFamily="2" charset="2"/>
              </a:rPr>
              <a:t>Internet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 smtClean="0"/>
              <a:t>Bücher  </a:t>
            </a:r>
            <a:r>
              <a:rPr lang="de-DE" dirty="0" smtClean="0">
                <a:sym typeface="Wingdings" panose="05000000000000000000" pitchFamily="2" charset="2"/>
              </a:rPr>
              <a:t>                E-Books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Datenträger 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                 </a:t>
            </a:r>
            <a:r>
              <a:rPr lang="de-DE" dirty="0">
                <a:sym typeface="Wingdings" panose="05000000000000000000" pitchFamily="2" charset="2"/>
              </a:rPr>
              <a:t>Streamingdienste</a:t>
            </a:r>
          </a:p>
          <a:p>
            <a:endParaRPr lang="de-DE" dirty="0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3550493" y="5000923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870461" y="3963151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5333909" y="2945474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Themen</a:t>
            </a:r>
            <a:r>
              <a:rPr lang="de-DE" dirty="0"/>
              <a:t/>
            </a:r>
            <a:br>
              <a:rPr lang="de-DE" dirty="0"/>
            </a:br>
            <a:endParaRPr lang="de-DE" sz="2600" dirty="0"/>
          </a:p>
        </p:txBody>
      </p:sp>
    </p:spTree>
    <p:extLst>
      <p:ext uri="{BB962C8B-B14F-4D97-AF65-F5344CB8AC3E}">
        <p14:creationId xmlns="" xmlns:p14="http://schemas.microsoft.com/office/powerpoint/2010/main" val="157678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Internetverbindung, internetfähiges Gerät benötigt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</a:t>
            </a:r>
            <a:r>
              <a:rPr lang="de-DE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de-DE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Internetradio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 smtClean="0"/>
              <a:t> Zeitung, Fernsehen, </a:t>
            </a:r>
            <a:r>
              <a:rPr lang="de-DE" sz="2000" b="1" dirty="0" smtClean="0"/>
              <a:t>Radio</a:t>
            </a:r>
            <a:r>
              <a:rPr lang="de-DE" sz="2000" dirty="0" smtClean="0"/>
              <a:t>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54135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59157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8955" y="118707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26906" y="2317413"/>
            <a:ext cx="10018713" cy="3124201"/>
          </a:xfrm>
        </p:spPr>
        <p:txBody>
          <a:bodyPr>
            <a:noAutofit/>
          </a:bodyPr>
          <a:lstStyle/>
          <a:p>
            <a:r>
              <a:rPr lang="de-DE" sz="2200" dirty="0"/>
              <a:t>E-Book Reader erschienen im Jahre 2000</a:t>
            </a:r>
          </a:p>
          <a:p>
            <a:endParaRPr lang="de-DE" sz="2200" dirty="0"/>
          </a:p>
          <a:p>
            <a:r>
              <a:rPr lang="de-DE" sz="2200" dirty="0"/>
              <a:t>Absatz</a:t>
            </a:r>
          </a:p>
          <a:p>
            <a:pPr marL="0" indent="0">
              <a:buNone/>
            </a:pPr>
            <a:r>
              <a:rPr lang="de-DE" sz="2200" dirty="0"/>
              <a:t>  2010                   2 Millionen</a:t>
            </a:r>
          </a:p>
          <a:p>
            <a:pPr marL="0" indent="0">
              <a:buNone/>
            </a:pPr>
            <a:r>
              <a:rPr lang="de-DE" sz="2200" dirty="0"/>
              <a:t>  2015                   27 Millionen </a:t>
            </a:r>
          </a:p>
          <a:p>
            <a:endParaRPr lang="de-DE" sz="2200" dirty="0"/>
          </a:p>
          <a:p>
            <a:r>
              <a:rPr lang="de-DE" sz="2200" dirty="0"/>
              <a:t>Trend auf dem Vormarsch</a:t>
            </a:r>
          </a:p>
          <a:p>
            <a:endParaRPr lang="de-DE" sz="2200" dirty="0"/>
          </a:p>
          <a:p>
            <a:r>
              <a:rPr lang="de-DE" sz="2200" dirty="0"/>
              <a:t>Gesamtumsatz auf dem Buchmarkt 5,4%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 flipV="1">
            <a:off x="6185469" y="1306167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602314" y="391683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2602314" y="343835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1693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49627" y="907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628626591"/>
              </p:ext>
            </p:extLst>
          </p:nvPr>
        </p:nvGraphicFramePr>
        <p:xfrm>
          <a:off x="1484313" y="1843313"/>
          <a:ext cx="10018712" cy="3947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6166419" y="1279663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/>
          <p:cNvSpPr/>
          <p:nvPr/>
        </p:nvSpPr>
        <p:spPr>
          <a:xfrm>
            <a:off x="3445669" y="6092014"/>
            <a:ext cx="6096000" cy="4875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https://de.statista.com/statistik/daten/studie/254618/umfrage/praeferenz-fuer-normale-buecher-oder-e-books-in-deutschland/</a:t>
            </a:r>
            <a:r>
              <a:rPr lang="de-DE" sz="1200" b="1" dirty="0">
                <a:solidFill>
                  <a:srgbClr val="333333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de-DE" sz="12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9252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Internet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605" y="2097156"/>
            <a:ext cx="4477482" cy="2984988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7" name="Gerade Verbindung mit Pfeil 6"/>
          <p:cNvCxnSpPr/>
          <p:nvPr/>
        </p:nvCxnSpPr>
        <p:spPr>
          <a:xfrm>
            <a:off x="6018143" y="130616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2" y="2097156"/>
            <a:ext cx="5830955" cy="2994972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="" xmlns:p14="http://schemas.microsoft.com/office/powerpoint/2010/main" val="311813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11355"/>
            <a:ext cx="10018713" cy="4079846"/>
          </a:xfrm>
        </p:spPr>
        <p:txBody>
          <a:bodyPr/>
          <a:lstStyle/>
          <a:p>
            <a:r>
              <a:rPr lang="de-DE" dirty="0"/>
              <a:t>Texte oft nicht objektiv genug</a:t>
            </a:r>
          </a:p>
          <a:p>
            <a:r>
              <a:rPr lang="de-DE" dirty="0"/>
              <a:t>Informationsüberflutung</a:t>
            </a:r>
          </a:p>
          <a:p>
            <a:r>
              <a:rPr lang="de-DE" dirty="0"/>
              <a:t>seriöse von unseriösen Quellen unterscheiden</a:t>
            </a:r>
          </a:p>
          <a:p>
            <a:r>
              <a:rPr lang="de-DE" dirty="0"/>
              <a:t>Nur Informationshäppchen</a:t>
            </a:r>
          </a:p>
          <a:p>
            <a:r>
              <a:rPr lang="de-DE" dirty="0"/>
              <a:t>Reizüberflutung, Ablenkungen</a:t>
            </a:r>
          </a:p>
          <a:p>
            <a:r>
              <a:rPr lang="de-DE" dirty="0"/>
              <a:t>Erfahrungswerte zeigen: Buch effektiver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Internet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18143" y="130616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89627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E-Books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648743905"/>
              </p:ext>
            </p:extLst>
          </p:nvPr>
        </p:nvGraphicFramePr>
        <p:xfrm>
          <a:off x="1551709" y="1792957"/>
          <a:ext cx="9617364" cy="4602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>
            <a:off x="607529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96232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232890"/>
            <a:ext cx="10018713" cy="3124201"/>
          </a:xfrm>
        </p:spPr>
        <p:txBody>
          <a:bodyPr/>
          <a:lstStyle/>
          <a:p>
            <a:r>
              <a:rPr lang="de-DE" dirty="0"/>
              <a:t>Platzsparend</a:t>
            </a:r>
          </a:p>
          <a:p>
            <a:r>
              <a:rPr lang="de-DE" dirty="0"/>
              <a:t>Geringeres Gewicht</a:t>
            </a:r>
          </a:p>
          <a:p>
            <a:r>
              <a:rPr lang="de-DE" dirty="0"/>
              <a:t>Unempfindlicher</a:t>
            </a:r>
          </a:p>
          <a:p>
            <a:r>
              <a:rPr lang="de-DE" dirty="0"/>
              <a:t>Günstiger</a:t>
            </a:r>
          </a:p>
          <a:p>
            <a:r>
              <a:rPr lang="de-DE" dirty="0"/>
              <a:t>Neuerscheinungen als E-Book früher verfügbar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7529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103" y="1887893"/>
            <a:ext cx="3877897" cy="477740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4799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77" y="1887893"/>
            <a:ext cx="8517132" cy="4272471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1204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 von Büchern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91" y="1707426"/>
            <a:ext cx="4281876" cy="287742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11" y="1583212"/>
            <a:ext cx="4287490" cy="2821167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7" name="Inhaltsplatzhalter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61" y="4360883"/>
            <a:ext cx="4287490" cy="2421941"/>
          </a:xfr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09" y="4404379"/>
            <a:ext cx="4347840" cy="2334950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0" name="Gerade Verbindung mit Pfeil 9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6137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554174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977305690"/>
              </p:ext>
            </p:extLst>
          </p:nvPr>
        </p:nvGraphicFramePr>
        <p:xfrm>
          <a:off x="1674218" y="2283471"/>
          <a:ext cx="8697686" cy="349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8843">
                  <a:extLst>
                    <a:ext uri="{9D8B030D-6E8A-4147-A177-3AD203B41FA5}">
                      <a16:colId xmlns="" xmlns:a16="http://schemas.microsoft.com/office/drawing/2014/main" val="238879895"/>
                    </a:ext>
                  </a:extLst>
                </a:gridCol>
                <a:gridCol w="4348843">
                  <a:extLst>
                    <a:ext uri="{9D8B030D-6E8A-4147-A177-3AD203B41FA5}">
                      <a16:colId xmlns="" xmlns:a16="http://schemas.microsoft.com/office/drawing/2014/main" val="79224440"/>
                    </a:ext>
                  </a:extLst>
                </a:gridCol>
              </a:tblGrid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Physische Medien (</a:t>
                      </a:r>
                      <a:r>
                        <a:rPr lang="de-DE" dirty="0" err="1"/>
                        <a:t>DVD´s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BD´s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Streaming Dienste (Amazon Video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Netflix</a:t>
                      </a:r>
                      <a:r>
                        <a:rPr lang="de-DE" baseline="0" dirty="0"/>
                        <a:t>)</a:t>
                      </a:r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02637280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Sinkender Umsatz wird erwartet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Boom</a:t>
                      </a:r>
                      <a:r>
                        <a:rPr lang="de-DE" baseline="0" dirty="0"/>
                        <a:t> im Jahre 2006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7474782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Trend              zugunsten Streamingdiensten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PC/Laptop und Smart </a:t>
                      </a:r>
                      <a:r>
                        <a:rPr lang="de-DE" dirty="0" err="1"/>
                        <a:t>TV´s</a:t>
                      </a:r>
                      <a:r>
                        <a:rPr lang="de-DE" dirty="0"/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50465369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Rückgang von Videotheken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Beliebt</a:t>
                      </a:r>
                      <a:r>
                        <a:rPr lang="de-DE" baseline="0" dirty="0"/>
                        <a:t> bei der jüngeren Generation </a:t>
                      </a:r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70074533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2015:</a:t>
                      </a:r>
                      <a:r>
                        <a:rPr lang="de-DE" baseline="0" dirty="0"/>
                        <a:t> BD 28,8 Mio.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/>
                        <a:t>            DVD 71,5 Mio.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2005 1      Mio.€       Umsatz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 580 Mio. €      Umsatz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87952554"/>
                  </a:ext>
                </a:extLst>
              </a:tr>
            </a:tbl>
          </a:graphicData>
        </a:graphic>
      </p:graphicFrame>
      <p:cxnSp>
        <p:nvCxnSpPr>
          <p:cNvPr id="8" name="Gerade Verbindung mit Pfeil 7"/>
          <p:cNvCxnSpPr/>
          <p:nvPr/>
        </p:nvCxnSpPr>
        <p:spPr>
          <a:xfrm flipV="1">
            <a:off x="2396303" y="3758224"/>
            <a:ext cx="511110" cy="93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576974" y="196369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Streaming Dienste</a:t>
            </a:r>
            <a:endParaRPr lang="de-DE" sz="2000" dirty="0"/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5931175" y="1378225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21406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67204" y="1924543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sz="2600" dirty="0"/>
          </a:p>
          <a:p>
            <a:r>
              <a:rPr lang="de-DE" sz="2600" dirty="0"/>
              <a:t>Medienwandel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Vorteile</a:t>
            </a:r>
          </a:p>
          <a:p>
            <a:endParaRPr lang="de-DE" sz="2600" dirty="0"/>
          </a:p>
          <a:p>
            <a:r>
              <a:rPr lang="de-DE" sz="2600" dirty="0"/>
              <a:t>Gefahren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Zukunftsaussichten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Einleitung</a:t>
            </a:r>
            <a:r>
              <a:rPr lang="de-DE" dirty="0"/>
              <a:t/>
            </a:r>
            <a:br>
              <a:rPr lang="de-DE" dirty="0"/>
            </a:br>
            <a:endParaRPr lang="de-DE" sz="2600" dirty="0"/>
          </a:p>
        </p:txBody>
      </p:sp>
    </p:spTree>
    <p:extLst>
      <p:ext uri="{BB962C8B-B14F-4D97-AF65-F5344CB8AC3E}">
        <p14:creationId xmlns="" xmlns:p14="http://schemas.microsoft.com/office/powerpoint/2010/main" val="53875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344410314"/>
              </p:ext>
            </p:extLst>
          </p:nvPr>
        </p:nvGraphicFramePr>
        <p:xfrm>
          <a:off x="1484312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5166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1484312" y="5343787"/>
            <a:ext cx="676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Basis: Befragte Internetnutzer | Mehrfachnennungen möglich </a:t>
            </a:r>
          </a:p>
        </p:txBody>
      </p:sp>
    </p:spTree>
    <p:extLst>
      <p:ext uri="{BB962C8B-B14F-4D97-AF65-F5344CB8AC3E}">
        <p14:creationId xmlns="" xmlns:p14="http://schemas.microsoft.com/office/powerpoint/2010/main" val="27731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479273354"/>
              </p:ext>
            </p:extLst>
          </p:nvPr>
        </p:nvGraphicFramePr>
        <p:xfrm>
          <a:off x="1484313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Gerade Verbindung mit Pfeil 4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1484312" y="5343787"/>
            <a:ext cx="676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Basis: Befragte Internetnutzer | Mehrfachnennungen möglich </a:t>
            </a:r>
          </a:p>
        </p:txBody>
      </p:sp>
    </p:spTree>
    <p:extLst>
      <p:ext uri="{BB962C8B-B14F-4D97-AF65-F5344CB8AC3E}">
        <p14:creationId xmlns="" xmlns:p14="http://schemas.microsoft.com/office/powerpoint/2010/main" val="101780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von Datenträgern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92" y="1589885"/>
            <a:ext cx="6305795" cy="48440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0301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89110" y="2335695"/>
            <a:ext cx="10018713" cy="3124201"/>
          </a:xfrm>
        </p:spPr>
        <p:txBody>
          <a:bodyPr/>
          <a:lstStyle/>
          <a:p>
            <a:r>
              <a:rPr lang="de-DE" dirty="0"/>
              <a:t>Kostengünstiger</a:t>
            </a:r>
          </a:p>
          <a:p>
            <a:r>
              <a:rPr lang="de-DE" dirty="0"/>
              <a:t>Senkt Piraterie</a:t>
            </a:r>
          </a:p>
          <a:p>
            <a:r>
              <a:rPr lang="de-DE" dirty="0"/>
              <a:t>Entdecken von neuer Musik, neuen Filmen</a:t>
            </a:r>
          </a:p>
          <a:p>
            <a:r>
              <a:rPr lang="de-DE" dirty="0"/>
              <a:t>Große Auswahl</a:t>
            </a:r>
          </a:p>
          <a:p>
            <a:r>
              <a:rPr lang="de-DE" dirty="0"/>
              <a:t>News 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Streaming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3447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92798" y="1672582"/>
            <a:ext cx="4144364" cy="2329132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37162" y="4832513"/>
            <a:ext cx="2967367" cy="194601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428" y="1672582"/>
            <a:ext cx="2748734" cy="1618916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4728" y="3555113"/>
            <a:ext cx="2381834" cy="2819871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1" name="Gerade Verbindung mit Pfeil 10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2798" y="4001714"/>
            <a:ext cx="4007091" cy="260311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634" y="1672582"/>
            <a:ext cx="2622421" cy="31469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218049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9" y="1633826"/>
            <a:ext cx="6340018" cy="5224174"/>
          </a:xfrm>
        </p:spPr>
      </p:pic>
      <p:cxnSp>
        <p:nvCxnSpPr>
          <p:cNvPr id="6" name="Gerade Verbindung mit Pfeil 5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565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Grafik 4" descr="C:\Users\jenif\AppData\Local\Microsoft\Windows\INetCacheContent.Word\14418095347_c227781ba5_o.png"/>
          <p:cNvPicPr/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87" y="1688713"/>
            <a:ext cx="7613985" cy="475874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cxnSp>
        <p:nvCxnSpPr>
          <p:cNvPr id="6" name="Gerade Verbindung mit Pfeil 5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721951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90300" y="1573315"/>
            <a:ext cx="7070737" cy="5048036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160869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smtClean="0">
                <a:sym typeface="Wingdings" panose="05000000000000000000" pitchFamily="2" charset="2"/>
              </a:rPr>
              <a:t>                </a:t>
            </a:r>
            <a:r>
              <a:rPr lang="de-DE" sz="2000" dirty="0">
                <a:sym typeface="Wingdings" panose="05000000000000000000" pitchFamily="2" charset="2"/>
              </a:rPr>
              <a:t>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>
            <p:extLst>
              <p:ext uri="{D42A27DB-BD31-4B8C-83A1-F6EECF244321}">
                <p14:modId xmlns="" xmlns:p14="http://schemas.microsoft.com/office/powerpoint/2010/main" val="2023392464"/>
              </p:ext>
            </p:extLst>
          </p:nvPr>
        </p:nvGraphicFramePr>
        <p:xfrm>
          <a:off x="1733146" y="1098821"/>
          <a:ext cx="9573846" cy="5492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4221279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3048000" y="6550223"/>
            <a:ext cx="10747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http://static1.businessinsider.com/image/537e6397eab8ea0606f3b540-1200-900/2014_05_22_music.jpg</a:t>
            </a:r>
          </a:p>
        </p:txBody>
      </p:sp>
      <p:graphicFrame>
        <p:nvGraphicFramePr>
          <p:cNvPr id="11" name="Diagramm 10"/>
          <p:cNvGraphicFramePr/>
          <p:nvPr>
            <p:extLst>
              <p:ext uri="{D42A27DB-BD31-4B8C-83A1-F6EECF244321}">
                <p14:modId xmlns="" xmlns:p14="http://schemas.microsoft.com/office/powerpoint/2010/main" val="3273177418"/>
              </p:ext>
            </p:extLst>
          </p:nvPr>
        </p:nvGraphicFramePr>
        <p:xfrm>
          <a:off x="2418529" y="1623060"/>
          <a:ext cx="4101539" cy="4377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Inhaltsplatzhalt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864028540"/>
              </p:ext>
            </p:extLst>
          </p:nvPr>
        </p:nvGraphicFramePr>
        <p:xfrm>
          <a:off x="6755642" y="1774209"/>
          <a:ext cx="3971498" cy="422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="" xmlns:p14="http://schemas.microsoft.com/office/powerpoint/2010/main" val="105211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5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461728137"/>
              </p:ext>
            </p:extLst>
          </p:nvPr>
        </p:nvGraphicFramePr>
        <p:xfrm>
          <a:off x="1484313" y="1683186"/>
          <a:ext cx="10018712" cy="417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 flipV="1">
            <a:off x="7117235" y="131177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/>
          <p:cNvSpPr/>
          <p:nvPr/>
        </p:nvSpPr>
        <p:spPr>
          <a:xfrm>
            <a:off x="3445669" y="607070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http://meedia.de/2015/07/02/vier-spannende-trends-bei-der-mediennutzung-in-deutschland/</a:t>
            </a:r>
          </a:p>
        </p:txBody>
      </p:sp>
    </p:spTree>
    <p:extLst>
      <p:ext uri="{BB962C8B-B14F-4D97-AF65-F5344CB8AC3E}">
        <p14:creationId xmlns="" xmlns:p14="http://schemas.microsoft.com/office/powerpoint/2010/main" val="251160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625442" y="6461840"/>
            <a:ext cx="8877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https://staticseekingalpha.a.ssl.fastly.net/uploads/2015/4/8/2432251-14285378648086321-Michael-Carter.png</a:t>
            </a:r>
          </a:p>
        </p:txBody>
      </p:sp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992293220"/>
              </p:ext>
            </p:extLst>
          </p:nvPr>
        </p:nvGraphicFramePr>
        <p:xfrm>
          <a:off x="2385461" y="1887893"/>
          <a:ext cx="7305726" cy="3667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2176914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326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93" y="1887893"/>
            <a:ext cx="9587332" cy="24780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370" y="4577773"/>
            <a:ext cx="1707801" cy="182792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383" y="4577773"/>
            <a:ext cx="1827922" cy="182792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17" y="4577773"/>
            <a:ext cx="1789601" cy="178960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30" y="4577773"/>
            <a:ext cx="1789601" cy="178960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43" y="4577773"/>
            <a:ext cx="1789601" cy="17896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82751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095500"/>
            <a:ext cx="10018713" cy="4518163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ttp://www.faz.net/aktuell/wirtschaft/unternehmen/zeitungen-in-der-krise-medienwandel-und-internet-13089556.html</a:t>
            </a:r>
          </a:p>
          <a:p>
            <a:r>
              <a:rPr lang="de-DE" dirty="0">
                <a:hlinkClick r:id="rId2"/>
              </a:rPr>
              <a:t>http://www.muehldorf-tv.info/files/Webfernsehen/FIM_VorNach.html</a:t>
            </a:r>
            <a:endParaRPr lang="de-DE" dirty="0"/>
          </a:p>
          <a:p>
            <a:r>
              <a:rPr lang="de-DE" dirty="0">
                <a:hlinkClick r:id="rId3"/>
              </a:rPr>
              <a:t>http://www.foerderland.de/digitale-wirtschaft/netzwertig/news/artikel/die-entscheidende-ursache-fuer-den-medienwandel-das-internet-ist-ueberlegen/</a:t>
            </a:r>
            <a:endParaRPr lang="de-DE" dirty="0"/>
          </a:p>
          <a:p>
            <a:r>
              <a:rPr lang="de-DE" dirty="0">
                <a:hlinkClick r:id="rId4"/>
              </a:rPr>
              <a:t>https://www.welt.de/wirtschaft/webwelt/article158453964/Freenet-attackiert-Telekom-mit-Internet-Fernsehen.html</a:t>
            </a:r>
            <a:endParaRPr lang="de-DE" dirty="0"/>
          </a:p>
          <a:p>
            <a:r>
              <a:rPr lang="de-DE" dirty="0">
                <a:hlinkClick r:id="rId5"/>
              </a:rPr>
              <a:t>http://www.iptv-anbieter.info/webradio/webradio-einfuehrung.html</a:t>
            </a:r>
            <a:endParaRPr lang="de-DE" dirty="0"/>
          </a:p>
          <a:p>
            <a:r>
              <a:rPr lang="de-DE" dirty="0">
                <a:hlinkClick r:id="rId6"/>
              </a:rPr>
              <a:t>http://www.ard-werbung.de/fileadmin/user_upload/media-perspektiven/pdf/2015/07082015_Engel_Breunig.pdf</a:t>
            </a:r>
            <a:endParaRPr lang="de-DE" dirty="0"/>
          </a:p>
          <a:p>
            <a:r>
              <a:rPr lang="de-DE" dirty="0">
                <a:hlinkClick r:id="rId7"/>
              </a:rPr>
              <a:t>http://www.ard-werbung.de/fileadmin/user_upload/media-perspektiven/pdf/2010/11-2010_Ridder.pdf</a:t>
            </a:r>
            <a:endParaRPr lang="de-DE" dirty="0"/>
          </a:p>
          <a:p>
            <a:r>
              <a:rPr lang="de-DE" dirty="0">
                <a:hlinkClick r:id="rId8"/>
              </a:rPr>
              <a:t>https://www.netzwelt.de/news/82543-strategie-gegen-sterben-cds-dvds.html</a:t>
            </a:r>
            <a:endParaRPr lang="de-DE" dirty="0"/>
          </a:p>
          <a:p>
            <a:r>
              <a:rPr lang="de-DE" u="sng" dirty="0">
                <a:hlinkClick r:id="rId9"/>
              </a:rPr>
              <a:t>http://www.marktwaechter.de/sites/default/files/downloads/untersuchung_streamingdienste_final_0.pdf</a:t>
            </a:r>
            <a:r>
              <a:rPr lang="de-DE" dirty="0"/>
              <a:t> (Verbraucherzentrale Reinland-Pfalz)</a:t>
            </a:r>
          </a:p>
          <a:p>
            <a:r>
              <a:rPr lang="de-DE" u="sng" dirty="0">
                <a:hlinkClick r:id="rId10"/>
              </a:rPr>
              <a:t>http://www.musikstreamingdienste.net/</a:t>
            </a:r>
            <a:endParaRPr lang="de-DE" dirty="0"/>
          </a:p>
          <a:p>
            <a:r>
              <a:rPr lang="de-DE" dirty="0">
                <a:hlinkClick r:id="rId11"/>
              </a:rPr>
              <a:t>http://diepresse.com/home/techscience/internet/4594178/MusikStreaming_Wie-viele-Horer-man-braucht-um-100-Euro-zu-verdienen</a:t>
            </a:r>
            <a:endParaRPr lang="de-DE" dirty="0"/>
          </a:p>
          <a:p>
            <a:r>
              <a:rPr lang="de-DE" dirty="0">
                <a:hlinkClick r:id="rId12"/>
              </a:rPr>
              <a:t>http://www.stern.de/kultur/musik/farin-urlaub-veroeffentlicht-neues-album--faszination-weltraum--3824768.html</a:t>
            </a:r>
            <a:endParaRPr lang="de-DE" dirty="0"/>
          </a:p>
          <a:p>
            <a:r>
              <a:rPr lang="de-DE" u="sng" dirty="0">
                <a:hlinkClick r:id="rId13"/>
              </a:rPr>
              <a:t>https://www.welt.de/wall-street-journal/article122556972/Spotify-rechnet-vor-was-Bands-verdienen-koennen.html</a:t>
            </a:r>
            <a:endParaRPr lang="de-DE" dirty="0"/>
          </a:p>
          <a:p>
            <a:r>
              <a:rPr lang="de-DE" u="sng" dirty="0">
                <a:hlinkClick r:id="rId14"/>
              </a:rPr>
              <a:t>http://www.faz.net/aktuell/feuilleton/medien/streit-um-spotify-und-andere-streaming-dienste-13271222-p2.html</a:t>
            </a:r>
            <a:endParaRPr lang="de-DE" dirty="0"/>
          </a:p>
          <a:p>
            <a:r>
              <a:rPr lang="de-DE" u="sng" dirty="0">
                <a:hlinkClick r:id="rId15"/>
              </a:rPr>
              <a:t>https://www.spotifyartists.com/spotify-explained/#how-is-spotify-contributing-to-the-music-business</a:t>
            </a:r>
            <a:endParaRPr lang="de-DE" dirty="0"/>
          </a:p>
          <a:p>
            <a:r>
              <a:rPr lang="de-DE" u="sng" dirty="0">
                <a:hlinkClick r:id="rId16"/>
              </a:rPr>
              <a:t>http://www.informationisbeautiful.net/2010/how-much-do-music-artists-earn-online/</a:t>
            </a:r>
            <a:endParaRPr lang="de-DE" dirty="0"/>
          </a:p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940134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498862"/>
            <a:ext cx="10018713" cy="4598505"/>
          </a:xfrm>
        </p:spPr>
        <p:txBody>
          <a:bodyPr>
            <a:normAutofit fontScale="92500" lnSpcReduction="20000"/>
          </a:bodyPr>
          <a:lstStyle/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2"/>
              </a:rPr>
              <a:t>http://www.spiegel.de/netzwelt/web/der-netflix-deal-eine-milliarde-dollar-fuer-web-stream-filme-a-711315.html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3"/>
              </a:rPr>
              <a:t>http://images.google.de/imgres?imgurl=http%3A%2F%2Fwww.gugelproductions.de%2Fblog%2Fwp-content%2Fuploads%2F2011%2F05%2Fyoutube_netflix_hulu_umsatz.jpg&amp;imgrefurl=http%3A%2F%2Fwww.gugelproductions.de%2Fblog%2F2011%2Fonline-video-markt-umsaetze-wo-wird-geld-verdient.html&amp;h=375&amp;w=550&amp;tbnid=xRlpYpgZhvyznM%3A&amp;docid=CTv12jEsXMKQDM&amp;ei=TZEPWL_lFYiZgAaJx4moCQ&amp;tbm=isch&amp;iact=rc&amp;uact=3&amp;dur=2637&amp;page=0&amp;start=0&amp;ndsp=45&amp;ved=0ahUKEwj_v4rXuPbPAhWIDMAKHYljApUQMwgkKAgwCA&amp;bih=925&amp;biw=1920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4"/>
              </a:rPr>
              <a:t>http://www.uni-stuttgart.de/soz/oi/publikationen/soi_2015_1_Radig_Wandel_Videoverleihmarkt.pdf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5"/>
              </a:rPr>
              <a:t>http://abload.de/img/p1000817aiby5.jpg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6"/>
              </a:rPr>
              <a:t>http://achulio.de/wp-content/uploads/2014/10/Manipulation_Fernsehen1.jpg</a:t>
            </a:r>
            <a:r>
              <a:rPr lang="de-DE" sz="1100" b="1" dirty="0">
                <a:solidFill>
                  <a:prstClr val="black"/>
                </a:solidFill>
              </a:rPr>
              <a:t> 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7"/>
              </a:rPr>
              <a:t>http://www.bildungsxperten.net/bildungschannels/studium/buecher-vs-internet-die-besten-quellen-richtig-nutzen/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8"/>
              </a:rPr>
              <a:t>http://www.spiegel.de/lebenundlernen/uni/lernen-buch-schlaegt-internet-a-132532.html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9"/>
              </a:rPr>
              <a:t>http://www.br.de/radio/bayern1/inhalt/experten-tipps/umweltkommissar/buch-ebook-lesen-umwelt-100.html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0"/>
              </a:rPr>
              <a:t>http://www.buecher.de/go/special/ebook-vs-buch/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1"/>
              </a:rPr>
              <a:t>http://ebookverleih.de/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2"/>
              </a:rPr>
              <a:t>http://images.google.de/imgres?imgurl=http%3A%2F%2Fwinfwiki.wi-fom.de%2Fimages%2Fthumb%2Fa%2Fae%2FMarktanteilEBooks.jpg%2F360px-MarktanteilEBooks.jpg&amp;imgrefurl=http%3A%2F%2Fwinfwiki.wi-fom.de%2Findex.php%2FPublikations-_und_Distributionsm%25C3%25B6glichkeiten_von_E-Books_im_Hochschulumfeld&amp;h=233&amp;w=360&amp;tbnid=Uag2cif-gSLABM%3A&amp;vet=1&amp;docid=6rnJBBTx9yjBZM&amp;ei=G98gWN_6FoLkUZnbmdAF&amp;tbm=isch&amp;iact=rc&amp;uact=3&amp;dur=3284&amp;page=0&amp;start=0&amp;ndsp=19&amp;ved=0ahUKEwif9N2iuZfQAhUCchQKHZltBloQMwghKAQwBA&amp;bih=954&amp;biw=958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3"/>
              </a:rPr>
              <a:t>http://de.statista.com/graphic/2/232861/prognose-umsatz-e-books.jpg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4"/>
              </a:rPr>
              <a:t>http://www.avsforum.com/forum/imagehosting/7553095545a4947613a1.jpg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5"/>
              </a:rPr>
              <a:t>http://www.hometheaterequipment.com/attachments/home-theater-news-16/2445d1362527198-fighting-over-nothing-real-look-blu-ray-vs-streaming-streaming-bluray-2mbps-cu.jpg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6"/>
              </a:rPr>
              <a:t>https://farm3.staticflickr.com/2923/14418095347_c227781ba5_o.png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endParaRPr lang="de-DE" sz="1100" u="sng" dirty="0">
              <a:solidFill>
                <a:prstClr val="black"/>
              </a:solidFill>
            </a:endParaRPr>
          </a:p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582636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85911" y="1032012"/>
            <a:ext cx="10018713" cy="4598505"/>
          </a:xfrm>
        </p:spPr>
        <p:txBody>
          <a:bodyPr>
            <a:normAutofit/>
          </a:bodyPr>
          <a:lstStyle/>
          <a:p>
            <a:pPr marL="0" lvl="0" indent="0">
              <a:buClr>
                <a:srgbClr val="30ACEC">
                  <a:lumMod val="75000"/>
                </a:srgbClr>
              </a:buClr>
              <a:buNone/>
            </a:pPr>
            <a:endParaRPr lang="de-DE" sz="1100" u="sng" dirty="0">
              <a:solidFill>
                <a:prstClr val="black"/>
              </a:solidFill>
            </a:endParaRPr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u="sng" dirty="0">
                <a:hlinkClick r:id="rId2"/>
              </a:rPr>
              <a:t>http://meedia.de/2015/07/02/vier-spannende-trends-bei-der-mediennutzung-in-deutschland/</a:t>
            </a:r>
            <a:endParaRPr lang="de-DE" sz="1000" dirty="0"/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u="sng" dirty="0">
                <a:hlinkClick r:id="rId3"/>
              </a:rPr>
              <a:t>https://de.wikipedia.org/wiki/Video-on-Demand</a:t>
            </a:r>
            <a:endParaRPr lang="de-DE" sz="1000" dirty="0"/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dirty="0"/>
              <a:t>http://found-footage.de/blu-ray-und-dvd-verkaufszahlen-in-den-letzten-jahren/</a:t>
            </a:r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dirty="0"/>
              <a:t>http://wp.ub.hsu-hh.de/16394/haetten-es-gewusst-ebook-vs-buch-vergleich/ </a:t>
            </a:r>
          </a:p>
          <a:p>
            <a:pPr lvl="0">
              <a:buClr>
                <a:srgbClr val="30ACEC">
                  <a:lumMod val="75000"/>
                </a:srgbClr>
              </a:buClr>
            </a:pPr>
            <a:endParaRPr lang="de-DE" sz="1100" u="sng" dirty="0">
              <a:solidFill>
                <a:prstClr val="black"/>
              </a:solidFill>
            </a:endParaRPr>
          </a:p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807718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Bildquellen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1908312"/>
            <a:ext cx="10018713" cy="3124201"/>
          </a:xfrm>
        </p:spPr>
        <p:txBody>
          <a:bodyPr>
            <a:normAutofit/>
          </a:bodyPr>
          <a:lstStyle/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20000" y="1726488"/>
            <a:ext cx="8547333" cy="47004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46471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4002" y="73026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Zeitung, Fernsehen, Radio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4003341542"/>
              </p:ext>
            </p:extLst>
          </p:nvPr>
        </p:nvGraphicFramePr>
        <p:xfrm>
          <a:off x="1210386" y="1806310"/>
          <a:ext cx="549002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Diagramm 9"/>
          <p:cNvGraphicFramePr/>
          <p:nvPr>
            <p:extLst>
              <p:ext uri="{D42A27DB-BD31-4B8C-83A1-F6EECF244321}">
                <p14:modId xmlns="" xmlns:p14="http://schemas.microsoft.com/office/powerpoint/2010/main" val="2302891648"/>
              </p:ext>
            </p:extLst>
          </p:nvPr>
        </p:nvGraphicFramePr>
        <p:xfrm>
          <a:off x="6705599" y="1825625"/>
          <a:ext cx="5036458" cy="4312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/>
          <p:cNvSpPr/>
          <p:nvPr/>
        </p:nvSpPr>
        <p:spPr>
          <a:xfrm>
            <a:off x="3307700" y="6329903"/>
            <a:ext cx="7741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333333"/>
                </a:solidFill>
                <a:latin typeface="+mj-lt"/>
                <a:ea typeface="Calibri" panose="020F0502020204030204" pitchFamily="34" charset="0"/>
              </a:rPr>
              <a:t>Statista2016: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https://de.statista.com/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statistik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daten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studie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/1388/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umfrage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taegliche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-nutzung-des-internets-in-minuten/</a:t>
            </a:r>
            <a:r>
              <a:rPr lang="de-DE" sz="1200" dirty="0">
                <a:solidFill>
                  <a:srgbClr val="333333"/>
                </a:solidFill>
                <a:latin typeface="+mj-lt"/>
                <a:ea typeface="Calibri" panose="020F0502020204030204" pitchFamily="34" charset="0"/>
              </a:rPr>
              <a:t> </a:t>
            </a:r>
            <a:endParaRPr lang="de-DE" sz="1200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9902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Seit dem Internet </a:t>
            </a:r>
            <a:r>
              <a:rPr lang="de-DE" dirty="0">
                <a:sym typeface="Wingdings" panose="05000000000000000000" pitchFamily="2" charset="2"/>
              </a:rPr>
              <a:t> Tempo Auflagen-, Anzeigenrückgangs beschleunigt</a:t>
            </a:r>
          </a:p>
          <a:p>
            <a:r>
              <a:rPr lang="de-DE" dirty="0">
                <a:sym typeface="Wingdings" panose="05000000000000000000" pitchFamily="2" charset="2"/>
              </a:rPr>
              <a:t>Innerhalb von 10 Jahren. Verkauf von Zeitungen um 6 Millionen geschrumpft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Gründe für Zeitungssterben</a:t>
            </a:r>
            <a:r>
              <a:rPr lang="de-DE" dirty="0"/>
              <a:t/>
            </a:r>
            <a:br>
              <a:rPr lang="de-DE" dirty="0"/>
            </a:br>
            <a:r>
              <a:rPr lang="de-DE" sz="2000" b="1" dirty="0" smtClean="0"/>
              <a:t> Zeitung</a:t>
            </a:r>
            <a:r>
              <a:rPr lang="de-DE" sz="2000" dirty="0" smtClean="0"/>
              <a:t>, Fernsehen, Radio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5781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22353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 </a:t>
            </a:r>
            <a:r>
              <a:rPr lang="de-DE" sz="2000" b="1" dirty="0" smtClean="0"/>
              <a:t> Zeitung</a:t>
            </a:r>
            <a:r>
              <a:rPr lang="de-DE" sz="2000" dirty="0" smtClean="0"/>
              <a:t>, Fernsehen, Radio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686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/>
        </p:nvGraphicFramePr>
        <p:xfrm>
          <a:off x="1866900" y="1447800"/>
          <a:ext cx="9067800" cy="5010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3067050" y="6523851"/>
            <a:ext cx="6153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http://printarchiv.absatzwirtschaft.de/images/Statista_Zeitungssterben_1.jpg</a:t>
            </a:r>
            <a:endParaRPr lang="de-DE" sz="1200" dirty="0"/>
          </a:p>
        </p:txBody>
      </p:sp>
    </p:spTree>
    <p:extLst>
      <p:ext uri="{BB962C8B-B14F-4D97-AF65-F5344CB8AC3E}">
        <p14:creationId xmlns="" xmlns:p14="http://schemas.microsoft.com/office/powerpoint/2010/main" val="428781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r>
              <a:rPr lang="de-DE" dirty="0"/>
              <a:t/>
            </a:r>
            <a:br>
              <a:rPr lang="de-DE" dirty="0"/>
            </a:br>
            <a:r>
              <a:rPr lang="de-DE" sz="2000" b="1" dirty="0" smtClean="0"/>
              <a:t> Zeitung</a:t>
            </a:r>
            <a:r>
              <a:rPr lang="de-DE" sz="2000" dirty="0" smtClean="0"/>
              <a:t>, Fernsehen, Radio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5781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1447800" y="1295400"/>
          <a:ext cx="1045845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3686451" y="6400800"/>
            <a:ext cx="819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http://printarchiv.absatzwirtschaft.de/images/Statista_Zeitungssterben_2.jpg</a:t>
            </a:r>
            <a:endParaRPr lang="de-DE" sz="1200" dirty="0"/>
          </a:p>
        </p:txBody>
      </p:sp>
    </p:spTree>
    <p:extLst>
      <p:ext uri="{BB962C8B-B14F-4D97-AF65-F5344CB8AC3E}">
        <p14:creationId xmlns="" xmlns:p14="http://schemas.microsoft.com/office/powerpoint/2010/main" val="371239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Zeitungen lesen teurer, Informationen im Netz günstiger</a:t>
            </a:r>
          </a:p>
          <a:p>
            <a:r>
              <a:rPr lang="de-DE" dirty="0"/>
              <a:t>Umfang, Qualität, Leistungen gesenkt</a:t>
            </a:r>
          </a:p>
          <a:p>
            <a:r>
              <a:rPr lang="de-DE" dirty="0"/>
              <a:t>Kosten durch Druck und Vertrieb</a:t>
            </a:r>
          </a:p>
          <a:p>
            <a:r>
              <a:rPr lang="de-DE" dirty="0"/>
              <a:t>Hohe Kapital-, Personalkosten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gedruckte Zeitung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 </a:t>
            </a:r>
            <a:r>
              <a:rPr lang="de-DE" sz="2000" b="1" dirty="0" smtClean="0"/>
              <a:t> Zeitung</a:t>
            </a:r>
            <a:r>
              <a:rPr lang="de-DE" sz="2000" dirty="0" smtClean="0"/>
              <a:t>, Fernsehen, Radio                </a:t>
            </a:r>
            <a:r>
              <a:rPr lang="de-DE" sz="2000" dirty="0" smtClean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7176869" y="1292727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4698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676</Words>
  <Application>Microsoft Office PowerPoint</Application>
  <PresentationFormat>Benutzerdefiniert</PresentationFormat>
  <Paragraphs>234</Paragraphs>
  <Slides>45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46" baseType="lpstr">
      <vt:lpstr>Parallax</vt:lpstr>
      <vt:lpstr>Medienwandel im 21.Jahrhundert  Eine Bestandsaufnahme</vt:lpstr>
      <vt:lpstr>Themen </vt:lpstr>
      <vt:lpstr>Einleitung </vt:lpstr>
      <vt:lpstr>Mediennutzung aktuell Zeitung, Fernsehen, Radio                Internet</vt:lpstr>
      <vt:lpstr>Mediennutzung aktuell Zeitung, Fernsehen, Radio                 Internet</vt:lpstr>
      <vt:lpstr> Gründe für Zeitungssterben  Zeitung, Fernsehen, Radio                Internet</vt:lpstr>
      <vt:lpstr>Zeitungen   Zeitung, Fernsehen, Radio                Internet</vt:lpstr>
      <vt:lpstr>Zeitungen  Zeitung, Fernsehen, Radio                Internet</vt:lpstr>
      <vt:lpstr>Nachteile: gedruckte Zeitung   Zeitung, Fernsehen, Radio                Internet</vt:lpstr>
      <vt:lpstr>Zeitungen   Zeitung, Fernsehen, Radio                Internet</vt:lpstr>
      <vt:lpstr>Vorteile: Online-Zeitung   Zeitung, Fernsehen, Radio                Internet</vt:lpstr>
      <vt:lpstr>Internet  Zeitung, Fernsehen, Radio                Internet</vt:lpstr>
      <vt:lpstr>Nachteile: Online-Zeitungen  Zeitung, Fernsehen, Radio                Internet</vt:lpstr>
      <vt:lpstr>Zeitungen   Zeitung, Fernsehen, Radio                Internet</vt:lpstr>
      <vt:lpstr>Vorteile: Internetfernsehen  Zeitung, Fernsehen, Radio                Internet</vt:lpstr>
      <vt:lpstr>Vorteile: Internetfernsehen    Zeitung, Fernsehen, Radio                Internet</vt:lpstr>
      <vt:lpstr>Nachteile: Internetfernsehen  Zeitung, Fernsehen, Radio                Internet</vt:lpstr>
      <vt:lpstr>Fernsehen vs. Internet  Zeitung, Fernsehen, Radio                Internet</vt:lpstr>
      <vt:lpstr>Vorteile: Internetradio  Zeitung, Fernsehen, Radio                Internet</vt:lpstr>
      <vt:lpstr>Nachteile: Internetradio  Zeitung, Fernsehen, Radio                Internet</vt:lpstr>
      <vt:lpstr>Mediennutzung aktuell Buch               E-Book</vt:lpstr>
      <vt:lpstr>Mediennutzung aktuell Buch               E-Book</vt:lpstr>
      <vt:lpstr>Folie 23</vt:lpstr>
      <vt:lpstr>Folie 24</vt:lpstr>
      <vt:lpstr>Folie 25</vt:lpstr>
      <vt:lpstr>Folie 26</vt:lpstr>
      <vt:lpstr>Folie 27</vt:lpstr>
      <vt:lpstr>Folie 28</vt:lpstr>
      <vt:lpstr>Mediennutzung aktuell Datenträger                 Streaming Dienste</vt:lpstr>
      <vt:lpstr>Mediennutzung aktuell Datenträger                  Streaming Dienste</vt:lpstr>
      <vt:lpstr>Mediennutzung aktuell Datenträger                  Streaming Dienste</vt:lpstr>
      <vt:lpstr>Nachteile von Datenträgern Datenträger                  Streaming Dienste</vt:lpstr>
      <vt:lpstr>Vorteile von Streaming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Quellen</vt:lpstr>
      <vt:lpstr>Quellen</vt:lpstr>
      <vt:lpstr>Quellen</vt:lpstr>
      <vt:lpstr>Bildquellen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Medienwandel im 21. Jahrhundert</dc:title>
  <dc:creator>Sean Gocks</dc:creator>
  <cp:lastModifiedBy>Jasmin</cp:lastModifiedBy>
  <cp:revision>152</cp:revision>
  <dcterms:created xsi:type="dcterms:W3CDTF">2016-11-04T12:23:45Z</dcterms:created>
  <dcterms:modified xsi:type="dcterms:W3CDTF">2016-11-21T22:15:32Z</dcterms:modified>
</cp:coreProperties>
</file>